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58" r:id="rId4"/>
    <p:sldId id="263" r:id="rId5"/>
    <p:sldId id="262" r:id="rId6"/>
    <p:sldId id="268" r:id="rId7"/>
    <p:sldId id="273" r:id="rId8"/>
    <p:sldId id="296" r:id="rId9"/>
    <p:sldId id="272" r:id="rId10"/>
    <p:sldId id="297" r:id="rId11"/>
    <p:sldId id="270" r:id="rId12"/>
    <p:sldId id="329" r:id="rId13"/>
    <p:sldId id="318" r:id="rId14"/>
    <p:sldId id="265" r:id="rId15"/>
    <p:sldId id="267" r:id="rId16"/>
    <p:sldId id="264" r:id="rId17"/>
    <p:sldId id="298" r:id="rId18"/>
    <p:sldId id="327" r:id="rId19"/>
    <p:sldId id="321" r:id="rId20"/>
    <p:sldId id="313" r:id="rId21"/>
    <p:sldId id="303" r:id="rId22"/>
    <p:sldId id="322" r:id="rId23"/>
    <p:sldId id="320" r:id="rId24"/>
    <p:sldId id="304" r:id="rId25"/>
    <p:sldId id="310" r:id="rId26"/>
    <p:sldId id="300" r:id="rId27"/>
    <p:sldId id="309" r:id="rId28"/>
    <p:sldId id="279" r:id="rId29"/>
    <p:sldId id="312" r:id="rId30"/>
    <p:sldId id="325" r:id="rId31"/>
    <p:sldId id="328" r:id="rId32"/>
    <p:sldId id="326" r:id="rId33"/>
    <p:sldId id="275" r:id="rId34"/>
    <p:sldId id="316" r:id="rId35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864F863-5657-416A-86A7-5E0536776CC3}">
          <p14:sldIdLst>
            <p14:sldId id="256"/>
            <p14:sldId id="257"/>
            <p14:sldId id="258"/>
            <p14:sldId id="263"/>
            <p14:sldId id="262"/>
            <p14:sldId id="268"/>
            <p14:sldId id="273"/>
            <p14:sldId id="296"/>
            <p14:sldId id="272"/>
            <p14:sldId id="297"/>
            <p14:sldId id="270"/>
            <p14:sldId id="329"/>
            <p14:sldId id="318"/>
            <p14:sldId id="265"/>
            <p14:sldId id="267"/>
            <p14:sldId id="264"/>
            <p14:sldId id="298"/>
            <p14:sldId id="327"/>
            <p14:sldId id="321"/>
            <p14:sldId id="313"/>
            <p14:sldId id="303"/>
            <p14:sldId id="322"/>
            <p14:sldId id="320"/>
            <p14:sldId id="304"/>
            <p14:sldId id="310"/>
            <p14:sldId id="300"/>
            <p14:sldId id="309"/>
            <p14:sldId id="279"/>
            <p14:sldId id="312"/>
            <p14:sldId id="325"/>
            <p14:sldId id="328"/>
            <p14:sldId id="326"/>
            <p14:sldId id="275"/>
            <p14:sldId id="31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4576" autoAdjust="0"/>
  </p:normalViewPr>
  <p:slideViewPr>
    <p:cSldViewPr>
      <p:cViewPr varScale="1">
        <p:scale>
          <a:sx n="142" d="100"/>
          <a:sy n="142" d="100"/>
        </p:scale>
        <p:origin x="72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940" y="-7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50BB8D-56E1-4E17-8840-888C9D6C4AAD}" type="datetimeFigureOut">
              <a:rPr lang="en-CA" smtClean="0"/>
              <a:t>2020-03-25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A35805-99C9-49E8-9DA9-74EC2DED3DC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9196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06B305-FF52-4145-875A-7BA8A8E5BB6E}" type="datetimeFigureOut">
              <a:rPr lang="en-CA" smtClean="0"/>
              <a:t>2020-03-25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80F204A-A15A-4BEE-8108-F835DCC4EC9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30913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0F204A-A15A-4BEE-8108-F835DCC4EC9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100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821E93C-9E29-4B58-9DCF-3F5C160F10E6}" type="datetimeFigureOut">
              <a:rPr lang="en-CA" smtClean="0"/>
              <a:pPr/>
              <a:t>2020-03-25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BF9B28F-8CC8-4D4C-AE53-CFB7C0552EEE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9920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588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ARIS.digital@gov.bc.ca" TargetMode="External"/><Relationship Id="rId2" Type="http://schemas.openxmlformats.org/officeDocument/2006/relationships/hyperlink" Target="http://ardata.bcgeologicalsurvey.ca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2.gov.bc.ca/gov/content/industry/mineral-exploration-mining/british-columbia-geological-survey/publication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Mining and Exploration </a:t>
            </a:r>
            <a:b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British Columbia 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507854"/>
            <a:ext cx="3888432" cy="1314450"/>
          </a:xfrm>
        </p:spPr>
        <p:txBody>
          <a:bodyPr>
            <a:normAutofit/>
          </a:bodyPr>
          <a:lstStyle/>
          <a:p>
            <a:pPr algn="l"/>
            <a:r>
              <a:rPr lang="en-C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Gordon Clarke</a:t>
            </a:r>
          </a:p>
          <a:p>
            <a:pPr algn="l"/>
            <a:r>
              <a:rPr lang="en-C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BCGS Mineral Development Office</a:t>
            </a:r>
          </a:p>
          <a:p>
            <a:pPr algn="l"/>
            <a:r>
              <a:rPr lang="en-CA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 Roundup 2020</a:t>
            </a:r>
          </a:p>
          <a:p>
            <a:pPr algn="l"/>
            <a:endParaRPr lang="en-CA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7EBFBD-D26B-40A0-85E2-6FF9D0E4AC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147814"/>
            <a:ext cx="1607149" cy="157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744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3688" y="987574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Expenditures by Region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B2EC4BED-E061-436A-8053-A6146AE10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58" y="1595157"/>
            <a:ext cx="7154913" cy="339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11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87624" y="1059582"/>
            <a:ext cx="6840760" cy="5795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Expenditures by Category 2019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055DBAD-6CFA-47A3-9651-AC9C227EE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07654"/>
            <a:ext cx="5064894" cy="312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37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76" y="1829374"/>
            <a:ext cx="3364604" cy="2039683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45232" y="1059582"/>
            <a:ext cx="7427168" cy="723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Expenditures by stage (2018 vs 2019)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1" y="4659983"/>
            <a:ext cx="8640509" cy="312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3946" y="3939902"/>
            <a:ext cx="809782" cy="38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86354" y="3939902"/>
            <a:ext cx="809782" cy="38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324D98-3C90-49C7-84EA-548D5E18B542}"/>
              </a:ext>
            </a:extLst>
          </p:cNvPr>
          <p:cNvSpPr txBox="1"/>
          <p:nvPr/>
        </p:nvSpPr>
        <p:spPr>
          <a:xfrm>
            <a:off x="5824077" y="3872696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grassroots and early stage decrease 39.8% vs 44.4%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DAD982-CEA5-449B-8B2E-E2F7683B97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59" y="1782914"/>
            <a:ext cx="3812240" cy="20861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578B1C-F0C2-4647-8400-B6E618350AF2}"/>
              </a:ext>
            </a:extLst>
          </p:cNvPr>
          <p:cNvSpPr txBox="1"/>
          <p:nvPr/>
        </p:nvSpPr>
        <p:spPr>
          <a:xfrm>
            <a:off x="6012160" y="236769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29.3%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59E03B-7922-45FF-B53B-9214AA7076F4}"/>
              </a:ext>
            </a:extLst>
          </p:cNvPr>
          <p:cNvSpPr/>
          <p:nvPr/>
        </p:nvSpPr>
        <p:spPr>
          <a:xfrm>
            <a:off x="4909133" y="2737025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28.9%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A3DEAB6-3819-4688-AD19-FD8C55AD47F5}"/>
              </a:ext>
            </a:extLst>
          </p:cNvPr>
          <p:cNvSpPr/>
          <p:nvPr/>
        </p:nvSpPr>
        <p:spPr>
          <a:xfrm>
            <a:off x="4450305" y="2148747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27.9%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F94A96-7973-4B16-9566-0D4B8E827179}"/>
              </a:ext>
            </a:extLst>
          </p:cNvPr>
          <p:cNvSpPr/>
          <p:nvPr/>
        </p:nvSpPr>
        <p:spPr>
          <a:xfrm>
            <a:off x="5485784" y="1880963"/>
            <a:ext cx="819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10.5%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FCAC6DD-6AD9-4AC1-8391-EDE379B17AB1}"/>
              </a:ext>
            </a:extLst>
          </p:cNvPr>
          <p:cNvSpPr/>
          <p:nvPr/>
        </p:nvSpPr>
        <p:spPr>
          <a:xfrm>
            <a:off x="5110185" y="1717772"/>
            <a:ext cx="646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3.4%</a:t>
            </a:r>
          </a:p>
        </p:txBody>
      </p:sp>
    </p:spTree>
    <p:extLst>
      <p:ext uri="{BB962C8B-B14F-4D97-AF65-F5344CB8AC3E}">
        <p14:creationId xmlns:p14="http://schemas.microsoft.com/office/powerpoint/2010/main" val="404605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105958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Drilling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24101" y="2139702"/>
            <a:ext cx="23123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709,700 m in 2019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of 20,800 m vs 2018 </a:t>
            </a:r>
          </a:p>
          <a:p>
            <a:endParaRPr lang="en-CA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37F76D0B-C962-4E98-8951-DD23F7BD6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8" y="1758899"/>
            <a:ext cx="6312542" cy="290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70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195736" y="987574"/>
            <a:ext cx="4032448" cy="7920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Mineral Claims (ha)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34660" y="1590675"/>
            <a:ext cx="29562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C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total 1,913,583 (ha)</a:t>
            </a:r>
          </a:p>
          <a:p>
            <a:pPr lvl="0"/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of ~ 48,000 (ha) vs 2018</a:t>
            </a:r>
          </a:p>
          <a:p>
            <a:r>
              <a:rPr lang="en-CA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88224" y="4137923"/>
            <a:ext cx="2284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2013 total 246,156 (ha)</a:t>
            </a:r>
          </a:p>
          <a:p>
            <a:endParaRPr lang="en-CA" sz="2000" dirty="0"/>
          </a:p>
          <a:p>
            <a:endParaRPr lang="en-CA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BFBCDD-26DB-4D7D-B3F8-061624C60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" y="1590675"/>
            <a:ext cx="6014394" cy="33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095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97360" y="987574"/>
            <a:ext cx="4834880" cy="651519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New Coal Licenses Issued (ha)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2447" y="134761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 Issued 9045 (ha)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60232" y="1851670"/>
            <a:ext cx="230471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Issued     8,852 (ha)</a:t>
            </a:r>
          </a:p>
          <a:p>
            <a:r>
              <a:rPr lang="en-CA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Issued   48,118 (ha)</a:t>
            </a:r>
          </a:p>
          <a:p>
            <a:r>
              <a:rPr lang="en-CA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Issued 105,991 (ha)</a:t>
            </a: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Issued   70,806 (ha)</a:t>
            </a:r>
          </a:p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2014 Issued     2,839 (ha)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68195A-5B7B-4423-AD0D-55B3C8FF6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91630"/>
            <a:ext cx="6165785" cy="352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98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411760" y="1131590"/>
            <a:ext cx="3888432" cy="648072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2019 Industry Highlights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563638"/>
            <a:ext cx="8064896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 development projects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Mines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Exploration</a:t>
            </a:r>
          </a:p>
        </p:txBody>
      </p:sp>
    </p:spTree>
    <p:extLst>
      <p:ext uri="{BB962C8B-B14F-4D97-AF65-F5344CB8AC3E}">
        <p14:creationId xmlns:p14="http://schemas.microsoft.com/office/powerpoint/2010/main" val="387290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" y="1366814"/>
            <a:ext cx="3712411" cy="336517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3517591" y="1863720"/>
            <a:ext cx="5410944" cy="3384376"/>
          </a:xfrm>
        </p:spPr>
        <p:txBody>
          <a:bodyPr>
            <a:normAutofit/>
          </a:bodyPr>
          <a:lstStyle/>
          <a:p>
            <a:r>
              <a:rPr lang="en-CA" sz="1200" dirty="0"/>
              <a:t>Coeur Mining Inc. completed its first year of full production, carried out regional exploration and announced a mineral resource update for the Silvertip mine. M+I: 1.18 Mt at 222.73 g/t Ag, 4.09% Pb, 8.58% Zn. Reserves are P+Pr 1.61 Mt at 289 g/t Ag, 5.6% Pb, 8.24% Zn</a:t>
            </a:r>
          </a:p>
          <a:p>
            <a:endParaRPr lang="en-CA" sz="1200" dirty="0"/>
          </a:p>
          <a:p>
            <a:r>
              <a:rPr lang="en-CA" sz="1200" dirty="0"/>
              <a:t>Newcrest Mining Limited purchased a 70% interest in the Red Chris mine from Imperial Metals Corporation for US$804 million. P+Pr reserves of 301.5 Mt at 0.36% Cu, 0.27 g/t Au</a:t>
            </a:r>
          </a:p>
          <a:p>
            <a:endParaRPr lang="en-CA" sz="1200" dirty="0"/>
          </a:p>
          <a:p>
            <a:r>
              <a:rPr lang="en-CA" sz="1200" dirty="0"/>
              <a:t>Pretium Resources Inc. updated their mineral reserves and resources. </a:t>
            </a:r>
            <a:r>
              <a:rPr lang="de-DE" sz="1200" dirty="0"/>
              <a:t>P+Pr: 16 Mt grading 12.6 g/t Au and 59.3 g/t Ag. M+I: 18.7 Mt at 14.2 g/t Au and 81.6 g/t Ag</a:t>
            </a:r>
            <a:endParaRPr lang="en-CA" sz="1200" dirty="0"/>
          </a:p>
          <a:p>
            <a:endParaRPr lang="en-CA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2915816" y="987574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Mining Highlights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1259640" y="1563638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043608" y="2369440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5576" y="1212912"/>
            <a:ext cx="2455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Silvertip (Ag, Zn, Pb)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8759" y="2153609"/>
            <a:ext cx="2455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Brucejack (Au, Ag)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C7C06D-036F-4686-B2ED-011F06289461}"/>
              </a:ext>
            </a:extLst>
          </p:cNvPr>
          <p:cNvSpPr>
            <a:spLocks noChangeAspect="1"/>
          </p:cNvSpPr>
          <p:nvPr/>
        </p:nvSpPr>
        <p:spPr>
          <a:xfrm>
            <a:off x="1176250" y="2089059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EB4297-DB0D-467E-8D70-D542F80AAC6E}"/>
              </a:ext>
            </a:extLst>
          </p:cNvPr>
          <p:cNvSpPr txBox="1"/>
          <p:nvPr/>
        </p:nvSpPr>
        <p:spPr>
          <a:xfrm>
            <a:off x="1235323" y="1863720"/>
            <a:ext cx="2455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Chris (Cu, Au, Ag) </a:t>
            </a:r>
          </a:p>
        </p:txBody>
      </p:sp>
    </p:spTree>
    <p:extLst>
      <p:ext uri="{BB962C8B-B14F-4D97-AF65-F5344CB8AC3E}">
        <p14:creationId xmlns:p14="http://schemas.microsoft.com/office/powerpoint/2010/main" val="2998631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8AFB68-7F6F-4791-9F6E-A3F84E9509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47614"/>
            <a:ext cx="3712411" cy="3365176"/>
          </a:xfrm>
          <a:prstGeom prst="rect">
            <a:avLst/>
          </a:prstGeom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59138526-7F08-463B-A6B7-3053124A2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5896" y="1563638"/>
            <a:ext cx="5410944" cy="3384376"/>
          </a:xfrm>
        </p:spPr>
        <p:txBody>
          <a:bodyPr>
            <a:normAutofit/>
          </a:bodyPr>
          <a:lstStyle/>
          <a:p>
            <a:r>
              <a:rPr lang="en-US" sz="1200" dirty="0"/>
              <a:t>Teck Resources Limited entered the EA process for a proposed extension of mine life to 2040 for Highland Valley Copper. The project is at the pre-feasibility stage. In May, Teck also obtained a Mines Act permit for a proposed extension of the former Bethlehem mine’s Jersey and Iona pits</a:t>
            </a:r>
          </a:p>
          <a:p>
            <a:endParaRPr lang="en-CA" sz="1200" dirty="0"/>
          </a:p>
          <a:p>
            <a:r>
              <a:rPr lang="en-CA" sz="1200" dirty="0"/>
              <a:t>Nyrstar N.V. restarted Myra Falls in April. Underground exploration continued with 17,000 m of drilling. P+Pr: 4.7 Mt at 7.11% Zn, 0.78% Pb, 0.92% Cu, 76.55 g/t Ag, 1.78 g/t Au</a:t>
            </a:r>
          </a:p>
          <a:p>
            <a:endParaRPr lang="en-CA" sz="1200" dirty="0"/>
          </a:p>
          <a:p>
            <a:r>
              <a:rPr lang="en-CA" sz="1200" dirty="0"/>
              <a:t>Copper Mountain Mining Corporation incorporated 2017-2018 drilling results and announced a new Reserve estimate. </a:t>
            </a:r>
            <a:r>
              <a:rPr lang="en-CA" sz="1200" dirty="0" err="1"/>
              <a:t>P+Pr</a:t>
            </a:r>
            <a:r>
              <a:rPr lang="en-CA" sz="1200" dirty="0"/>
              <a:t> 476.8 Mt at </a:t>
            </a:r>
            <a:r>
              <a:rPr lang="de-DE" sz="1200" dirty="0"/>
              <a:t>0.23% Cu, 0.10 g/t Au, 0.73 g/t Ag. </a:t>
            </a:r>
            <a:r>
              <a:rPr lang="en-US" sz="1200" dirty="0"/>
              <a:t>Expected mine life is now 31 years, based on current reserves and planned production level</a:t>
            </a:r>
            <a:endParaRPr lang="en-CA" sz="1200" dirty="0"/>
          </a:p>
          <a:p>
            <a:endParaRPr lang="en-CA" sz="900" dirty="0"/>
          </a:p>
          <a:p>
            <a:endParaRPr lang="en-CA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160BAF-D39C-4000-971D-D73B1E8E1807}"/>
              </a:ext>
            </a:extLst>
          </p:cNvPr>
          <p:cNvSpPr txBox="1"/>
          <p:nvPr/>
        </p:nvSpPr>
        <p:spPr>
          <a:xfrm>
            <a:off x="2915816" y="987574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Mining Highlights (cont.)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CDB02-84DB-4EEC-BB56-B0F229214BF9}"/>
              </a:ext>
            </a:extLst>
          </p:cNvPr>
          <p:cNvSpPr txBox="1"/>
          <p:nvPr/>
        </p:nvSpPr>
        <p:spPr>
          <a:xfrm>
            <a:off x="179512" y="4083918"/>
            <a:ext cx="1670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Myra Falls (Zn, Cu, Pb, Au, Ag)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FFB902A-4B17-45D6-B0EE-911B5819EE53}"/>
              </a:ext>
            </a:extLst>
          </p:cNvPr>
          <p:cNvSpPr>
            <a:spLocks noChangeAspect="1"/>
          </p:cNvSpPr>
          <p:nvPr/>
        </p:nvSpPr>
        <p:spPr>
          <a:xfrm>
            <a:off x="1763688" y="4083918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7CF1DBA-EA69-48A0-9468-F979B6E194D7}"/>
              </a:ext>
            </a:extLst>
          </p:cNvPr>
          <p:cNvSpPr>
            <a:spLocks noChangeAspect="1"/>
          </p:cNvSpPr>
          <p:nvPr/>
        </p:nvSpPr>
        <p:spPr>
          <a:xfrm>
            <a:off x="2627784" y="4155926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0BD9EE-C882-47BF-90FC-67A7139C2B63}"/>
              </a:ext>
            </a:extLst>
          </p:cNvPr>
          <p:cNvSpPr txBox="1"/>
          <p:nvPr/>
        </p:nvSpPr>
        <p:spPr>
          <a:xfrm>
            <a:off x="2627784" y="4227934"/>
            <a:ext cx="25622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 Mountain (Cu, Au, Ag) 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9B0383B-DE7D-4A8A-A8AF-75FCFD22B7E9}"/>
              </a:ext>
            </a:extLst>
          </p:cNvPr>
          <p:cNvSpPr>
            <a:spLocks noChangeAspect="1"/>
          </p:cNvSpPr>
          <p:nvPr/>
        </p:nvSpPr>
        <p:spPr>
          <a:xfrm>
            <a:off x="2483768" y="3867894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CBCEC1F8-7A56-43FE-8210-CDFA4889C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15766"/>
            <a:ext cx="361969" cy="1714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02E1BFE-473E-4F1D-85EB-5996A159C9F2}"/>
              </a:ext>
            </a:extLst>
          </p:cNvPr>
          <p:cNvSpPr/>
          <p:nvPr/>
        </p:nvSpPr>
        <p:spPr>
          <a:xfrm>
            <a:off x="827584" y="3795886"/>
            <a:ext cx="444990" cy="251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D7F5E6-98B2-406E-A4B0-29CE77185681}"/>
              </a:ext>
            </a:extLst>
          </p:cNvPr>
          <p:cNvSpPr txBox="1"/>
          <p:nvPr/>
        </p:nvSpPr>
        <p:spPr>
          <a:xfrm>
            <a:off x="35496" y="3579862"/>
            <a:ext cx="2623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Highland Valley Copper (Cu, Mo) </a:t>
            </a:r>
          </a:p>
        </p:txBody>
      </p:sp>
    </p:spTree>
    <p:extLst>
      <p:ext uri="{BB962C8B-B14F-4D97-AF65-F5344CB8AC3E}">
        <p14:creationId xmlns:p14="http://schemas.microsoft.com/office/powerpoint/2010/main" val="4210767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" y="1294806"/>
            <a:ext cx="3712411" cy="3365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07904" y="2076400"/>
            <a:ext cx="52565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Gypsum deposit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 16.9 Mt (average quality 83-85%)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Currently under construction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400,000 </a:t>
            </a:r>
            <a:r>
              <a:rPr lang="en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tpy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(43 year mine life)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1840" y="166758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CertainTeed Gypsum Canada Inc.  – Kootenay West</a:t>
            </a: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289570" y="3809600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572E3C-1817-4F0E-A54F-D828BBB0E819}"/>
              </a:ext>
            </a:extLst>
          </p:cNvPr>
          <p:cNvSpPr txBox="1"/>
          <p:nvPr/>
        </p:nvSpPr>
        <p:spPr>
          <a:xfrm>
            <a:off x="3779912" y="1088773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Mine Development Projects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20F8C7-915A-437B-A800-EF1525BB6524}"/>
              </a:ext>
            </a:extLst>
          </p:cNvPr>
          <p:cNvSpPr txBox="1"/>
          <p:nvPr/>
        </p:nvSpPr>
        <p:spPr>
          <a:xfrm>
            <a:off x="3491881" y="365571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Kootenay West (Gypsum) </a:t>
            </a:r>
          </a:p>
        </p:txBody>
      </p:sp>
    </p:spTree>
    <p:extLst>
      <p:ext uri="{BB962C8B-B14F-4D97-AF65-F5344CB8AC3E}">
        <p14:creationId xmlns:p14="http://schemas.microsoft.com/office/powerpoint/2010/main" val="1123396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9552" y="1203598"/>
            <a:ext cx="7920880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Mining Production</a:t>
            </a:r>
          </a:p>
          <a:p>
            <a:r>
              <a:rPr lang="en-CA" dirty="0"/>
              <a:t>Exploration Expenditures</a:t>
            </a:r>
          </a:p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Mining and Exploration Highlights</a:t>
            </a:r>
          </a:p>
          <a:p>
            <a:r>
              <a:rPr lang="en-CA" dirty="0"/>
              <a:t>British Columbia Geological Survey Activities</a:t>
            </a:r>
          </a:p>
          <a:p>
            <a:r>
              <a:rPr lang="en-CA" dirty="0"/>
              <a:t>Summary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185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" y="1294806"/>
            <a:ext cx="3712411" cy="3365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5796" y="987574"/>
            <a:ext cx="3420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Mine Highlights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79912" y="1460272"/>
            <a:ext cx="518457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Newmont Corporation purchased Novagold Resources Inc.’s 50% ownership of the Galore Creek project in 2018. Teck Resources Limited owns the remaining 50%. The joint venture was active this year and activities included new drilling. The project has P+Pr reserves of 528 Mt at 0.59% Cu, 0.32 g/t Au, 6.02 g/t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Seabridge Gold Inc., focused on evaluating additional resource potential. The project has P+Pr reserves of 2.198 </a:t>
            </a:r>
            <a:r>
              <a:rPr lang="en-C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0.21% Cu, 0.55 g/t Au, 2.6 g/t Ag and 0.00426% Mo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Ascot Resources Ltd. acquired the Red Mountain project from IDM Mining Ltd. in 2019 for $45 million and used 2018 drilling results for a new resource estimate. M+I resources of 3.19 Mt at 7.63 g/t Au and 21.02 g/t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899592" y="2067694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043608" y="2283718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1187624" y="2414020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1779662"/>
            <a:ext cx="2455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Galore Creek (Cu, Au, Ag)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08759" y="2047949"/>
            <a:ext cx="2455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KSM (Cu, Au, Ag, Mo)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24783" y="2335981"/>
            <a:ext cx="24551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 Mountain (Au, Ag)</a:t>
            </a:r>
          </a:p>
        </p:txBody>
      </p:sp>
    </p:spTree>
    <p:extLst>
      <p:ext uri="{BB962C8B-B14F-4D97-AF65-F5344CB8AC3E}">
        <p14:creationId xmlns:p14="http://schemas.microsoft.com/office/powerpoint/2010/main" val="2950980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" y="1294806"/>
            <a:ext cx="3712411" cy="3365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0546" y="987574"/>
            <a:ext cx="450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Mine Highlights (cont.)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7904" y="1797660"/>
            <a:ext cx="525658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Kutcho Copper Corp.’s Kutcho project entered the EA process in September.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deposit has Probable reserves of 10.4 Mt grading 2.01% Cu, 3.19% Zn, 0.37 g/t Au and 34.61 g/t Ag, with a M+I resource of 17.26 Mt at 1.85% Cu, 2.72% Zn, 0.49 g/t Au, and 33.9 g/t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HD Mining International Ltd., has its Provincial and Federal EAC’s and its Mines Act permit for the proposed Murray River coal mine. A final investment decision is required by HD’s parent company China Huiyong Holdings. The project has Proven reserves of 261 Mt mineable coal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Gold Inc., received both provincial and federal EA certificates for their Blackwater project. A time line for application for a mines act permit has not been announced. The project has P+Pr reserves of  344.4 Mt at 0.74 g/t Au, 5.5 g/t Ag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1856562" y="3134639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2339752" y="2472877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555776" y="2243050"/>
            <a:ext cx="12436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Murray River </a:t>
            </a:r>
          </a:p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(Coal)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5536" y="320007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Blackwater (Au, Ag)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D4F890C-6FCB-47AC-B233-52666A682A68}"/>
              </a:ext>
            </a:extLst>
          </p:cNvPr>
          <p:cNvSpPr>
            <a:spLocks noChangeAspect="1"/>
          </p:cNvSpPr>
          <p:nvPr/>
        </p:nvSpPr>
        <p:spPr>
          <a:xfrm>
            <a:off x="1417362" y="1813121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62A5F7-FD11-4831-B6B6-20F143B81FDA}"/>
              </a:ext>
            </a:extLst>
          </p:cNvPr>
          <p:cNvSpPr txBox="1"/>
          <p:nvPr/>
        </p:nvSpPr>
        <p:spPr>
          <a:xfrm>
            <a:off x="1482513" y="1850217"/>
            <a:ext cx="23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Kutcho (Cu, Zn, Ag, Au) </a:t>
            </a:r>
          </a:p>
        </p:txBody>
      </p:sp>
    </p:spTree>
    <p:extLst>
      <p:ext uri="{BB962C8B-B14F-4D97-AF65-F5344CB8AC3E}">
        <p14:creationId xmlns:p14="http://schemas.microsoft.com/office/powerpoint/2010/main" val="2701635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FF22B52-18CE-48E7-B35D-5A2A578B7FF6}"/>
              </a:ext>
            </a:extLst>
          </p:cNvPr>
          <p:cNvSpPr/>
          <p:nvPr/>
        </p:nvSpPr>
        <p:spPr>
          <a:xfrm>
            <a:off x="4104456" y="163564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Conuma</a:t>
            </a: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Resources Limited applied to the EA office for an amendment to  open pit mine the Herman deposit as a satellite operation of the Wolverine mine. It would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1.5 to 3 Mt of coal per year and add up to 7 years to the life of the wash plant at  Wolverine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Telkwa</a:t>
            </a: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Coal Ltd. continued to work on their </a:t>
            </a:r>
            <a:r>
              <a:rPr lang="en-C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Tenas</a:t>
            </a: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coal project. Itochu Corp. has a 5% interest. The project has </a:t>
            </a:r>
            <a:r>
              <a:rPr lang="en-C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P+Pr</a:t>
            </a: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reserves of 62.9 Mt of coal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Ruddock Creek project is a joint venture with Imperial Metals Corporation (45.3%), Mitsui Mining and Smelting Co. Ltd. (30%) and Itochu Corporation (20%), Japan Oil, Gas and Metals National Corporation (4.7%). JOGMEC has earned their interest by funding a drilling program for the second year in a row. 2019 drilling highlights included 40.9 m grading 16.83% Zn, 3.46% Pb and 4.74 g/t Ag. The project has M+I resources of 6.25 Mt at 6.5% Zn, 1.33% Pb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5753C-BE82-41A2-8453-30036BD32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" y="1294806"/>
            <a:ext cx="3712411" cy="336517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0FCA899-E755-4D23-AE18-197BA1268513}"/>
              </a:ext>
            </a:extLst>
          </p:cNvPr>
          <p:cNvSpPr>
            <a:spLocks noChangeAspect="1"/>
          </p:cNvSpPr>
          <p:nvPr/>
        </p:nvSpPr>
        <p:spPr>
          <a:xfrm>
            <a:off x="2744718" y="3449560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13F71-31E5-495F-A0D9-EBF3EA41B893}"/>
              </a:ext>
            </a:extLst>
          </p:cNvPr>
          <p:cNvSpPr txBox="1"/>
          <p:nvPr/>
        </p:nvSpPr>
        <p:spPr>
          <a:xfrm>
            <a:off x="2824250" y="3056642"/>
            <a:ext cx="124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Ruddock Creek (Zn, Pb)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6E439F-A9C9-4387-93A3-D4B65696DFE7}"/>
              </a:ext>
            </a:extLst>
          </p:cNvPr>
          <p:cNvSpPr>
            <a:spLocks noChangeAspect="1"/>
          </p:cNvSpPr>
          <p:nvPr/>
        </p:nvSpPr>
        <p:spPr>
          <a:xfrm>
            <a:off x="2353466" y="2657472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D9A022B-D46E-416C-B448-E1C2D9B1A88C}"/>
              </a:ext>
            </a:extLst>
          </p:cNvPr>
          <p:cNvSpPr>
            <a:spLocks noChangeAspect="1"/>
          </p:cNvSpPr>
          <p:nvPr/>
        </p:nvSpPr>
        <p:spPr>
          <a:xfrm>
            <a:off x="1489370" y="2870467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0DEB1-FAD3-4347-90D7-CC13EDF98C10}"/>
              </a:ext>
            </a:extLst>
          </p:cNvPr>
          <p:cNvSpPr txBox="1"/>
          <p:nvPr/>
        </p:nvSpPr>
        <p:spPr>
          <a:xfrm>
            <a:off x="1263567" y="3003798"/>
            <a:ext cx="23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Tenas (Coal)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66BDB6-3A4A-4D00-B19E-905314D5095C}"/>
              </a:ext>
            </a:extLst>
          </p:cNvPr>
          <p:cNvSpPr txBox="1"/>
          <p:nvPr/>
        </p:nvSpPr>
        <p:spPr>
          <a:xfrm>
            <a:off x="2549932" y="2543586"/>
            <a:ext cx="2310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Wolverine-Herman</a:t>
            </a:r>
          </a:p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(Coal)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5C5262-2749-4DBC-B81E-902FE2A0F7AA}"/>
              </a:ext>
            </a:extLst>
          </p:cNvPr>
          <p:cNvSpPr txBox="1"/>
          <p:nvPr/>
        </p:nvSpPr>
        <p:spPr>
          <a:xfrm>
            <a:off x="2730546" y="987574"/>
            <a:ext cx="450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Mine Highlights (cont.)</a:t>
            </a:r>
          </a:p>
        </p:txBody>
      </p:sp>
    </p:spTree>
    <p:extLst>
      <p:ext uri="{BB962C8B-B14F-4D97-AF65-F5344CB8AC3E}">
        <p14:creationId xmlns:p14="http://schemas.microsoft.com/office/powerpoint/2010/main" val="23444119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B29512-6048-4EC5-B7F5-4024E6EED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" y="1294806"/>
            <a:ext cx="3712411" cy="33651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7A967FC-5DE6-4281-B585-C744FC03A26E}"/>
              </a:ext>
            </a:extLst>
          </p:cNvPr>
          <p:cNvSpPr/>
          <p:nvPr/>
        </p:nvSpPr>
        <p:spPr>
          <a:xfrm>
            <a:off x="4716016" y="1522402"/>
            <a:ext cx="4320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Barkerville</a:t>
            </a: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Gold Mines Ltd. released a PEA for their Cariboo Gold project. Proposed 4000 </a:t>
            </a:r>
            <a:r>
              <a:rPr lang="en-C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tpd</a:t>
            </a: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underground operation.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Reserves of 14.7 Mt at 4.5 g/t Au average diluted gold grade would give an expected 11-year mine life. A large (91,000 m) drilling program continued into late fall. In November,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Osisko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Gold Royalties Ltd. acquired all shares in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Barkerville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Gold Mines Ltd. they did not already own. The deal valued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Barkerville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about $338 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Crown Mountain project is owned by  NWP Coal Canada Ltd., 80% (a wholly owned subsidiary of Jameson Resources Ltd.) and Bathurst Resources Limited, 20%. Bathurst can earn another 30%. In 2019 coal quality test work results were released indicating 84% of the coal is hard coking coal, the remainder PCI coal. A feasibility study is in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2019 North Coal Ltd., continued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baseline, permitting, and mine design for its Michel Coal project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C2DEBE5-F9EA-4286-896A-442FEDF06953}"/>
              </a:ext>
            </a:extLst>
          </p:cNvPr>
          <p:cNvSpPr>
            <a:spLocks noChangeAspect="1"/>
          </p:cNvSpPr>
          <p:nvPr/>
        </p:nvSpPr>
        <p:spPr>
          <a:xfrm>
            <a:off x="2339752" y="3147814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606385-BFC7-4F7E-92A5-92E3BF35FD4D}"/>
              </a:ext>
            </a:extLst>
          </p:cNvPr>
          <p:cNvSpPr txBox="1"/>
          <p:nvPr/>
        </p:nvSpPr>
        <p:spPr>
          <a:xfrm>
            <a:off x="2470054" y="2977394"/>
            <a:ext cx="1583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Cariboo Gold (Au)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8CFA703-39B7-4067-AA8D-4CD820584A96}"/>
              </a:ext>
            </a:extLst>
          </p:cNvPr>
          <p:cNvSpPr>
            <a:spLocks noChangeAspect="1"/>
          </p:cNvSpPr>
          <p:nvPr/>
        </p:nvSpPr>
        <p:spPr>
          <a:xfrm>
            <a:off x="3347864" y="3723878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2A0C487-6093-45C3-857C-B3D76F7C73A6}"/>
              </a:ext>
            </a:extLst>
          </p:cNvPr>
          <p:cNvSpPr>
            <a:spLocks noChangeAspect="1"/>
          </p:cNvSpPr>
          <p:nvPr/>
        </p:nvSpPr>
        <p:spPr>
          <a:xfrm>
            <a:off x="3361728" y="3790583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D9B079-2484-4B59-962D-6FF9BC70E210}"/>
              </a:ext>
            </a:extLst>
          </p:cNvPr>
          <p:cNvSpPr txBox="1"/>
          <p:nvPr/>
        </p:nvSpPr>
        <p:spPr>
          <a:xfrm>
            <a:off x="3394091" y="3344674"/>
            <a:ext cx="1583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Crown Mountain</a:t>
            </a:r>
          </a:p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(Coal)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31FEAE-1745-4001-9814-51505F20DA78}"/>
              </a:ext>
            </a:extLst>
          </p:cNvPr>
          <p:cNvSpPr txBox="1"/>
          <p:nvPr/>
        </p:nvSpPr>
        <p:spPr>
          <a:xfrm>
            <a:off x="3509807" y="3812506"/>
            <a:ext cx="190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Michel Coal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4996F3-C559-4ABA-9D44-FC3E4ECF76A3}"/>
              </a:ext>
            </a:extLst>
          </p:cNvPr>
          <p:cNvSpPr txBox="1"/>
          <p:nvPr/>
        </p:nvSpPr>
        <p:spPr>
          <a:xfrm>
            <a:off x="2730546" y="915566"/>
            <a:ext cx="450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Mine Highlights (cont.)</a:t>
            </a:r>
          </a:p>
        </p:txBody>
      </p:sp>
    </p:spTree>
    <p:extLst>
      <p:ext uri="{BB962C8B-B14F-4D97-AF65-F5344CB8AC3E}">
        <p14:creationId xmlns:p14="http://schemas.microsoft.com/office/powerpoint/2010/main" val="6590213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0" y="1294806"/>
            <a:ext cx="3712411" cy="3365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59832" y="987574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Exploration highlights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idx="1"/>
          </p:nvPr>
        </p:nvSpPr>
        <p:spPr>
          <a:xfrm>
            <a:off x="3707904" y="1203598"/>
            <a:ext cx="4989240" cy="3528392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</a:pPr>
            <a:endParaRPr lang="en-CA" sz="1800" dirty="0">
              <a:solidFill>
                <a:prstClr val="black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CA" sz="17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n-CA" sz="1200" dirty="0">
                <a:solidFill>
                  <a:prstClr val="black"/>
                </a:solidFill>
              </a:rPr>
              <a:t>Brixton Metals Corporation carried out a 2,000 km helicopter-borne magnetic survey and drilled 1,600 m at their </a:t>
            </a:r>
            <a:r>
              <a:rPr lang="en-CA" sz="1200" dirty="0" err="1">
                <a:solidFill>
                  <a:prstClr val="black"/>
                </a:solidFill>
              </a:rPr>
              <a:t>Atlin</a:t>
            </a:r>
            <a:r>
              <a:rPr lang="en-CA" sz="1200" dirty="0">
                <a:solidFill>
                  <a:prstClr val="black"/>
                </a:solidFill>
              </a:rPr>
              <a:t> Gold project. Drill results included 2 m grading 8.53 g/t Au</a:t>
            </a:r>
          </a:p>
          <a:p>
            <a:pPr marL="285750" lvl="0" indent="-285750">
              <a:spcBef>
                <a:spcPts val="0"/>
              </a:spcBef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n-CA" sz="1200" dirty="0">
                <a:solidFill>
                  <a:prstClr val="black"/>
                </a:solidFill>
              </a:rPr>
              <a:t>Brixton also drilled at their Thorn projects Oban zone. Results included  </a:t>
            </a:r>
            <a:r>
              <a:rPr lang="de-DE" sz="1200" dirty="0">
                <a:solidFill>
                  <a:prstClr val="black"/>
                </a:solidFill>
              </a:rPr>
              <a:t>554 m of 0.57 g/t Au, 0.24% Cu, 43 g/t Ag, 0.55% Zn, and 0.28% Pb</a:t>
            </a:r>
            <a:endParaRPr lang="en-CA" sz="12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n-CA" sz="1200" dirty="0">
                <a:solidFill>
                  <a:prstClr val="black"/>
                </a:solidFill>
              </a:rPr>
              <a:t>Golden Ridge Resources Ltd. drilled 2,952 m at their Hank project. Results included 278 m grading 0.35% Cu, 0.28 g/t Au and 1.71 g/t Ag</a:t>
            </a:r>
          </a:p>
          <a:p>
            <a:pPr marL="285750" lvl="0" indent="-285750">
              <a:spcBef>
                <a:spcPts val="0"/>
              </a:spcBef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n-CA" sz="1200" dirty="0">
                <a:solidFill>
                  <a:prstClr val="black"/>
                </a:solidFill>
              </a:rPr>
              <a:t>A 9,900 m drilling program was carried out at the Treaty Creek project </a:t>
            </a:r>
            <a:r>
              <a:rPr lang="en-US" sz="1200" dirty="0">
                <a:solidFill>
                  <a:prstClr val="black"/>
                </a:solidFill>
              </a:rPr>
              <a:t>(Tudor Gold Corp. 60%; Teuton Resources Corp. 20%; American Creek Resources Ltd. 20%). Results included </a:t>
            </a:r>
            <a:r>
              <a:rPr lang="fr-FR" sz="1200" dirty="0">
                <a:solidFill>
                  <a:prstClr val="black"/>
                </a:solidFill>
              </a:rPr>
              <a:t>2.006 g/t Au </a:t>
            </a:r>
            <a:r>
              <a:rPr lang="fr-FR" sz="1200" dirty="0" err="1">
                <a:solidFill>
                  <a:prstClr val="black"/>
                </a:solidFill>
              </a:rPr>
              <a:t>across</a:t>
            </a:r>
            <a:r>
              <a:rPr lang="fr-FR" sz="1200" dirty="0">
                <a:solidFill>
                  <a:prstClr val="black"/>
                </a:solidFill>
              </a:rPr>
              <a:t> 87 m, </a:t>
            </a:r>
            <a:r>
              <a:rPr lang="fr-FR" sz="1200" dirty="0" err="1">
                <a:solidFill>
                  <a:prstClr val="black"/>
                </a:solidFill>
              </a:rPr>
              <a:t>within</a:t>
            </a:r>
            <a:r>
              <a:rPr lang="fr-FR" sz="1200" dirty="0">
                <a:solidFill>
                  <a:prstClr val="black"/>
                </a:solidFill>
              </a:rPr>
              <a:t> 336 m </a:t>
            </a:r>
            <a:r>
              <a:rPr lang="fr-FR" sz="1200" dirty="0" err="1">
                <a:solidFill>
                  <a:prstClr val="black"/>
                </a:solidFill>
              </a:rPr>
              <a:t>averaging</a:t>
            </a:r>
            <a:r>
              <a:rPr lang="fr-FR" sz="1200" dirty="0">
                <a:solidFill>
                  <a:prstClr val="black"/>
                </a:solidFill>
              </a:rPr>
              <a:t> 1.004 g/t Au</a:t>
            </a:r>
            <a:endParaRPr lang="en-US" sz="12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CA" sz="1700" dirty="0">
              <a:solidFill>
                <a:prstClr val="black"/>
              </a:solidFill>
            </a:endParaRP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75650" y="2139702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1109772" y="2067694"/>
            <a:ext cx="23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Hank (Cu, Au, Ag)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6C4250-6339-4DE6-80CF-F93ADE164BE3}"/>
              </a:ext>
            </a:extLst>
          </p:cNvPr>
          <p:cNvSpPr>
            <a:spLocks noChangeAspect="1"/>
          </p:cNvSpPr>
          <p:nvPr/>
        </p:nvSpPr>
        <p:spPr>
          <a:xfrm>
            <a:off x="769290" y="1563638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D62EEB-CFDC-40A2-B8B1-C94998E24A45}"/>
              </a:ext>
            </a:extLst>
          </p:cNvPr>
          <p:cNvSpPr txBox="1"/>
          <p:nvPr/>
        </p:nvSpPr>
        <p:spPr>
          <a:xfrm>
            <a:off x="899592" y="1467673"/>
            <a:ext cx="23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Atlin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Gold (Au)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8188048-4981-4B83-AD33-257AEE6D19EB}"/>
              </a:ext>
            </a:extLst>
          </p:cNvPr>
          <p:cNvSpPr>
            <a:spLocks noChangeAspect="1"/>
          </p:cNvSpPr>
          <p:nvPr/>
        </p:nvSpPr>
        <p:spPr>
          <a:xfrm>
            <a:off x="1259632" y="2408963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CD4BF7-EB58-4A2A-BB9A-DFF4C571F091}"/>
              </a:ext>
            </a:extLst>
          </p:cNvPr>
          <p:cNvSpPr txBox="1"/>
          <p:nvPr/>
        </p:nvSpPr>
        <p:spPr>
          <a:xfrm>
            <a:off x="1314555" y="2410943"/>
            <a:ext cx="23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Treaty Creek (Au) 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6152072-BB36-4FF3-9A6C-478FC79B61E2}"/>
              </a:ext>
            </a:extLst>
          </p:cNvPr>
          <p:cNvSpPr>
            <a:spLocks noChangeAspect="1"/>
          </p:cNvSpPr>
          <p:nvPr/>
        </p:nvSpPr>
        <p:spPr>
          <a:xfrm>
            <a:off x="819491" y="1832470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F4500B-57F5-43D5-909D-5C99C4317C9F}"/>
              </a:ext>
            </a:extLst>
          </p:cNvPr>
          <p:cNvSpPr txBox="1"/>
          <p:nvPr/>
        </p:nvSpPr>
        <p:spPr>
          <a:xfrm>
            <a:off x="949793" y="1701076"/>
            <a:ext cx="23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Thorn (Cu, Au, Ag, Zn, Pb) </a:t>
            </a:r>
          </a:p>
        </p:txBody>
      </p:sp>
    </p:spTree>
    <p:extLst>
      <p:ext uri="{BB962C8B-B14F-4D97-AF65-F5344CB8AC3E}">
        <p14:creationId xmlns:p14="http://schemas.microsoft.com/office/powerpoint/2010/main" val="2503329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" y="1294806"/>
            <a:ext cx="3712411" cy="3365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6559" y="1419622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Giga Metals Corporation used 2018 drilling results to update the mineral resource for their Turnagain project.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M+I: 1.073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0.220% Ni and 0.013% Co. Inf: 1.142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0.217% Ni and 0.013% 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GT Gold Corp. continued to advance exploration at their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Tatogga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project’s Saddle North target.  Newmont Corporation invested $25.9 million. Over 25,000 m of drilling was carried out. Results included 324 m grading 0.43% Cu, 0.82 g/t Au and 1.76 g/t Ag, 685 m grading 0.44 % Cu, 0.70 g/t Au and 1.09 g/t Ag. A resource estimate is planned for Q2 2020 and a PEA by Q4 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StrikePoint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Gold Inc. drilled the North Zone target at their Willoughby project. Results included 102 g/t Au and 356 g/t Ag over 1.0 m within 26.28 g/t Au and 95.00 g/t Ag over 4.0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1800" y="91556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Exploration highlights (cont.)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043608" y="1865384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1259632" y="1721368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108759" y="1413591"/>
            <a:ext cx="23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Turnagain (Ni, Co)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15616" y="1903933"/>
            <a:ext cx="2894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Tatogga, Saddle North (Cu, Au, Ag)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F2EF8A6-2EC9-4409-8D3D-35F31A90008A}"/>
              </a:ext>
            </a:extLst>
          </p:cNvPr>
          <p:cNvSpPr>
            <a:spLocks noChangeAspect="1"/>
          </p:cNvSpPr>
          <p:nvPr/>
        </p:nvSpPr>
        <p:spPr>
          <a:xfrm>
            <a:off x="1173910" y="2479997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689FF7-ED3D-43B0-9EFB-5E6B45D96D02}"/>
              </a:ext>
            </a:extLst>
          </p:cNvPr>
          <p:cNvSpPr txBox="1"/>
          <p:nvPr/>
        </p:nvSpPr>
        <p:spPr>
          <a:xfrm>
            <a:off x="1259632" y="2432550"/>
            <a:ext cx="23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Willoughby (Au, Ag)</a:t>
            </a:r>
          </a:p>
        </p:txBody>
      </p:sp>
    </p:spTree>
    <p:extLst>
      <p:ext uri="{BB962C8B-B14F-4D97-AF65-F5344CB8AC3E}">
        <p14:creationId xmlns:p14="http://schemas.microsoft.com/office/powerpoint/2010/main" val="41692879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" y="1294806"/>
            <a:ext cx="3712411" cy="33651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32808" y="1488160"/>
            <a:ext cx="5328592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Hochschild Mining Holdings Ltd. optioned the Snip project from Skeena Resources Limited late in 2018.  In 2019 1,943 m of surface drilling was completed and intersected a drill highlight of 1,132 g/t Au across 1.5 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their </a:t>
            </a:r>
            <a:r>
              <a:rPr lang="en-C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Eskay</a:t>
            </a: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Creek project,  Skeena reported that highlight drill intersections included 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312.81 g/t Au and 95 g/t Ag across 2.21 m and 6.75 g/t Au and 285 g/t Ag across 27.50 m. New mineral resouce numbers were released:                   Pit constrained -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Indicated 12.65 Mt at 4.3 g/t Au, 110 g/t Ag, Inferred 4.42 Mt at 2.3 g/t Au, and 47 g/t Ag                                                               Underground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Indicated 819,000 t at 6.4 g/t Au and 139 g/t Ag, Inferred 295,000 t at 7.1 g/t Au and 82 g/t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Pretium Resources Inc. carried out a 15,000 m drilling program on multiple regional prospects. Highlights from the A6 zone included 1.5 m grading 2,890 g/t Ag and 1.81% Cu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971600" y="2297432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-36512" y="1779662"/>
            <a:ext cx="1402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Snip and Eskay Creek (Au, Ag) </a:t>
            </a:r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043608" y="2297432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9C408DC-7242-4747-8208-26883D9D4108}"/>
              </a:ext>
            </a:extLst>
          </p:cNvPr>
          <p:cNvSpPr>
            <a:spLocks noChangeAspect="1"/>
          </p:cNvSpPr>
          <p:nvPr/>
        </p:nvSpPr>
        <p:spPr>
          <a:xfrm>
            <a:off x="1139598" y="2406986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E34C2B-1194-4D80-AAD4-0889B3047814}"/>
              </a:ext>
            </a:extLst>
          </p:cNvPr>
          <p:cNvSpPr txBox="1"/>
          <p:nvPr/>
        </p:nvSpPr>
        <p:spPr>
          <a:xfrm>
            <a:off x="1148995" y="1897495"/>
            <a:ext cx="29005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Brucejack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Regional (Au, Cu, Pb, Zn)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CB3F45-B491-431E-9660-648110423709}"/>
              </a:ext>
            </a:extLst>
          </p:cNvPr>
          <p:cNvSpPr txBox="1"/>
          <p:nvPr/>
        </p:nvSpPr>
        <p:spPr>
          <a:xfrm>
            <a:off x="3059832" y="988753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Exploration highlights (cont.)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F3E23A-39DC-46EA-9517-6DEA7D1B0F7F}"/>
              </a:ext>
            </a:extLst>
          </p:cNvPr>
          <p:cNvCxnSpPr>
            <a:cxnSpLocks/>
          </p:cNvCxnSpPr>
          <p:nvPr/>
        </p:nvCxnSpPr>
        <p:spPr>
          <a:xfrm flipV="1">
            <a:off x="1274190" y="2205272"/>
            <a:ext cx="417490" cy="21544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453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" y="1294806"/>
            <a:ext cx="3712411" cy="3365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920" y="1419622"/>
            <a:ext cx="525658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Garibaldi Resources Corp. continued to explore known mineralization at depth and along strike at their Nickel Mountain project. Approximately 25,000 m of diamond drilling was carried out. Highlights included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18.2 m grading 7.04% Ni, and 3.81% Cu in a broader zone of mineralization of 86.5 m grading 1.88% Ni and 1.32% Cu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Ascot Resources Ltd., carried out programs at their adjacent Premier and Silver Coin projects. At Premier over 52,000 m of diamond drilling was completed. Highlights included 24.45 g/t Au across 8.43 m. Last week, new resource numbers were announced. Total indicated 4.1 Mt at 8.01 g/t Au, 35.1 g/t Ag. Total inferred 5.06 Mt at 7.25 g/t Au, 28.7 g/t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Silver Coin project an 11,000 m diamond drilling program was completed.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Drilling highlights included 52.67 g/t Au across 3.59 m and 30.81 g/t Au across 6.69 m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915566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Exploration highlights (cont.)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043608" y="2286772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043608" y="2351923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496" y="1923678"/>
            <a:ext cx="2766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Nickel Mountain (Ni, Cu, Co)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3788" y="2417074"/>
            <a:ext cx="2612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Premier (Au, Ag)</a:t>
            </a:r>
          </a:p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Silver Coin (Au, Ag, Cu, Zn, Pb)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8421D2A-DC18-4178-8FC0-731486E05AA0}"/>
              </a:ext>
            </a:extLst>
          </p:cNvPr>
          <p:cNvSpPr>
            <a:spLocks noChangeAspect="1"/>
          </p:cNvSpPr>
          <p:nvPr/>
        </p:nvSpPr>
        <p:spPr>
          <a:xfrm>
            <a:off x="1067607" y="2356508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6211445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94806"/>
            <a:ext cx="3712411" cy="33651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7" y="1419622"/>
            <a:ext cx="554461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 Metals Inc. drilled 11,000 m on their Lawyers project. Results included 4.4 m grading 11.73 g/t Au, 476 g/t Ag, 25.0 m grading 2.79 g/t Au, 177 g/t Ag and 2.87 m grading 46.9 g/t Au, 3056 g/t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ZincX</a:t>
            </a: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Resources Corp. drilled 2,347 m on their </a:t>
            </a:r>
            <a:r>
              <a:rPr lang="en-CA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Akie</a:t>
            </a: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project. Drilling was focused on the high grade core of the Cardiac Creek deposit. Results included 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10.94 m (true width) of 10.85% Zn, 2.23% Pb and 17.0 g/t Ag and 14.65 m (true width) of 16.20% Zn, 3.39% Pb and 27 g/t Ag</a:t>
            </a: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Sun Metals Corp. drilled 15,000 m on their Stardust project. The 421 zone was discovered in 2018 and new 2019 results included </a:t>
            </a:r>
            <a:r>
              <a:rPr lang="de-D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24.85 m of 3.13% Cu, 4.8 g/t Au and 93.45 g/t Ag, and 58.01 m of 2.49% Cu, 2.61 g/t Au and 44.3 g/t 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CA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by Dolly </a:t>
            </a:r>
            <a:r>
              <a:rPr lang="en-CA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Varden</a:t>
            </a:r>
            <a:r>
              <a:rPr lang="en-CA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Silver Corporation on their Dolly </a:t>
            </a:r>
            <a:r>
              <a:rPr lang="en-CA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Varden</a:t>
            </a:r>
            <a:r>
              <a:rPr lang="en-CA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project included metallurgical testing and a 11,000 m drilling program. Highlight results included 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15.20 m grading 488.3 g/t Ag, 0.55% Pb, and 0.05% Zn. Dolly </a:t>
            </a:r>
            <a:r>
              <a:rPr lang="en-US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Varden</a:t>
            </a:r>
            <a:r>
              <a:rPr lang="en-US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also released an updated mineral resource with total Indicated resources of 3.42 Mt grading 299.8 g/t Ag and an additional Inferred resource of 1.29 Mt grading 277.0 g/t Ag</a:t>
            </a:r>
            <a:endParaRPr lang="en-CA" sz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91556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Exploration (cont.)</a:t>
            </a: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1696261" y="2451359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63688" y="2355726"/>
            <a:ext cx="23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Stardust (Cu, Au, Ag, Zn)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F23719-C049-48AB-9A18-4A8BD60CBB0E}"/>
              </a:ext>
            </a:extLst>
          </p:cNvPr>
          <p:cNvSpPr>
            <a:spLocks noChangeAspect="1"/>
          </p:cNvSpPr>
          <p:nvPr/>
        </p:nvSpPr>
        <p:spPr>
          <a:xfrm>
            <a:off x="1403648" y="2139702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8D37C3-C9DD-4E5B-91C7-E620515C3989}"/>
              </a:ext>
            </a:extLst>
          </p:cNvPr>
          <p:cNvSpPr txBox="1"/>
          <p:nvPr/>
        </p:nvSpPr>
        <p:spPr>
          <a:xfrm>
            <a:off x="107504" y="1655121"/>
            <a:ext cx="23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Lawyers (Au, Ag, Cu, Zn)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4251435-9A52-4044-A881-6E4C7335AE07}"/>
              </a:ext>
            </a:extLst>
          </p:cNvPr>
          <p:cNvSpPr>
            <a:spLocks noChangeAspect="1"/>
          </p:cNvSpPr>
          <p:nvPr/>
        </p:nvSpPr>
        <p:spPr>
          <a:xfrm>
            <a:off x="1772431" y="2153416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568AB4-0375-46CC-9A96-15F0586F0624}"/>
              </a:ext>
            </a:extLst>
          </p:cNvPr>
          <p:cNvSpPr txBox="1"/>
          <p:nvPr/>
        </p:nvSpPr>
        <p:spPr>
          <a:xfrm>
            <a:off x="1901860" y="2047949"/>
            <a:ext cx="23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Akie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(Zn, Pb, Ag)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354B222-6E14-4C2C-934D-33A964640B3A}"/>
              </a:ext>
            </a:extLst>
          </p:cNvPr>
          <p:cNvCxnSpPr/>
          <p:nvPr/>
        </p:nvCxnSpPr>
        <p:spPr>
          <a:xfrm flipH="1" flipV="1">
            <a:off x="971600" y="1949184"/>
            <a:ext cx="360040" cy="19051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CFAFEE0-0DDD-4E8F-A1C4-534AD2FF72F7}"/>
              </a:ext>
            </a:extLst>
          </p:cNvPr>
          <p:cNvSpPr txBox="1"/>
          <p:nvPr/>
        </p:nvSpPr>
        <p:spPr>
          <a:xfrm>
            <a:off x="1252607" y="2546503"/>
            <a:ext cx="23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Dolly Varden (Ag)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B33F6E7-6F77-4F70-A3F5-99C7FF3356BB}"/>
              </a:ext>
            </a:extLst>
          </p:cNvPr>
          <p:cNvSpPr>
            <a:spLocks noChangeAspect="1"/>
          </p:cNvSpPr>
          <p:nvPr/>
        </p:nvSpPr>
        <p:spPr>
          <a:xfrm>
            <a:off x="1189693" y="2561080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3921709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" y="1294806"/>
            <a:ext cx="3712411" cy="3365176"/>
          </a:xfrm>
          <a:prstGeom prst="rect">
            <a:avLst/>
          </a:prstGeom>
        </p:spPr>
      </p:pic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3759224" y="1707654"/>
            <a:ext cx="5133256" cy="2739751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n-CA" sz="1200" dirty="0">
                <a:solidFill>
                  <a:prstClr val="black"/>
                </a:solidFill>
              </a:rPr>
              <a:t>Colonial Coal International Corp. announced a PEA for an open-pit-only mine for its Huguenot project. M+I resources of 132.0 Mt. It would yield 72 Mt of product coal over a 27 year mine life</a:t>
            </a:r>
          </a:p>
          <a:p>
            <a:pPr marL="285750" lvl="0" indent="-285750">
              <a:spcBef>
                <a:spcPts val="0"/>
              </a:spcBef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n-CA" sz="1200" dirty="0">
                <a:solidFill>
                  <a:prstClr val="black"/>
                </a:solidFill>
              </a:rPr>
              <a:t>Defense Metals Corp. drilled 2,005 m and reported positive metallurgical results for a 30 t bulk sample collected late in 2018. Drilling results included </a:t>
            </a:r>
            <a:r>
              <a:rPr lang="en-US" sz="1200" dirty="0">
                <a:solidFill>
                  <a:prstClr val="black"/>
                </a:solidFill>
              </a:rPr>
              <a:t>4.43% LREO across 83 m; including 5.47% LREO across 33 m</a:t>
            </a:r>
            <a:endParaRPr lang="en-CA" sz="12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n-CA" sz="1200" dirty="0">
                <a:solidFill>
                  <a:prstClr val="black"/>
                </a:solidFill>
              </a:rPr>
              <a:t>Westhaven Ventures Inc. drilled approximately 20,000 m at their Shovelnose project. Drilling has now defined three gold-bearing vein zones. Drilling results included 12.66 m grading 39.31 g/t Au and 133.11 g/t Ag </a:t>
            </a:r>
          </a:p>
          <a:p>
            <a:pPr marL="285750" lvl="0" indent="-285750">
              <a:spcBef>
                <a:spcPts val="0"/>
              </a:spcBef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endParaRPr lang="en-CA" sz="1600" dirty="0">
              <a:solidFill>
                <a:prstClr val="black"/>
              </a:solidFill>
            </a:endParaRPr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195736" y="2847092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2497482" y="3939902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2510638"/>
            <a:ext cx="23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Wicheeda (REE)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0475" y="4172548"/>
            <a:ext cx="2310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Shovelnose (Au, Ag)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92FBF-30C8-47F9-AA23-9BEACC3A7C87}"/>
              </a:ext>
            </a:extLst>
          </p:cNvPr>
          <p:cNvSpPr txBox="1"/>
          <p:nvPr/>
        </p:nvSpPr>
        <p:spPr>
          <a:xfrm>
            <a:off x="3059832" y="98757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Exploration highlights (cont.)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8C4659-D6A6-41F0-9341-EA748FD4516E}"/>
              </a:ext>
            </a:extLst>
          </p:cNvPr>
          <p:cNvSpPr>
            <a:spLocks noChangeAspect="1"/>
          </p:cNvSpPr>
          <p:nvPr/>
        </p:nvSpPr>
        <p:spPr>
          <a:xfrm>
            <a:off x="2445936" y="2746829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B20FE1-1FED-42A8-9010-700CA7D1D2E4}"/>
              </a:ext>
            </a:extLst>
          </p:cNvPr>
          <p:cNvSpPr txBox="1"/>
          <p:nvPr/>
        </p:nvSpPr>
        <p:spPr>
          <a:xfrm>
            <a:off x="2466398" y="2542477"/>
            <a:ext cx="1405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Huguenot (coal) </a:t>
            </a:r>
          </a:p>
        </p:txBody>
      </p:sp>
    </p:spTree>
    <p:extLst>
      <p:ext uri="{BB962C8B-B14F-4D97-AF65-F5344CB8AC3E}">
        <p14:creationId xmlns:p14="http://schemas.microsoft.com/office/powerpoint/2010/main" val="3428677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55776" y="987574"/>
            <a:ext cx="3960440" cy="795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Mining Production 2019</a:t>
            </a:r>
          </a:p>
          <a:p>
            <a:pPr algn="ctr"/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5364088" y="2021378"/>
            <a:ext cx="3393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Canada’s largest producer of copper and coal. Canada’s only producer of molybdenum.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20272" y="127560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32040" y="336383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 $8.80 billion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EC8A3C-462D-4E18-B5DB-7A76C996C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62" y="1563638"/>
            <a:ext cx="4613385" cy="3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701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1" y="1294806"/>
            <a:ext cx="3712411" cy="3365176"/>
          </a:xfrm>
          <a:prstGeom prst="rect">
            <a:avLst/>
          </a:prstGeom>
        </p:spPr>
      </p:pic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3635896" y="1707654"/>
            <a:ext cx="5256584" cy="2739751"/>
          </a:xfrm>
        </p:spPr>
        <p:txBody>
          <a:bodyPr>
            <a:normAutofit/>
          </a:bodyPr>
          <a:lstStyle/>
          <a:p>
            <a:pPr marL="285750" lvl="0" indent="-285750">
              <a:spcBef>
                <a:spcPts val="0"/>
              </a:spcBef>
            </a:pPr>
            <a:r>
              <a:rPr lang="en-CA" sz="1200" dirty="0">
                <a:solidFill>
                  <a:prstClr val="black"/>
                </a:solidFill>
              </a:rPr>
              <a:t>Magnum Goldcorp Inc. carried out a small diamond drilling program (250 m) at its LH project. Highlight results included 6.34 m grading 5.15 g/t Au and 10.92 m grading 2.01 g/t Au</a:t>
            </a:r>
          </a:p>
          <a:p>
            <a:pPr marL="285750" lvl="0" indent="-285750">
              <a:spcBef>
                <a:spcPts val="0"/>
              </a:spcBef>
            </a:pPr>
            <a:endParaRPr lang="en-CA" sz="1200" dirty="0">
              <a:solidFill>
                <a:prstClr val="black"/>
              </a:solidFill>
            </a:endParaRPr>
          </a:p>
          <a:p>
            <a:pPr marL="285750" lvl="0" indent="-285750">
              <a:spcBef>
                <a:spcPts val="0"/>
              </a:spcBef>
            </a:pPr>
            <a:r>
              <a:rPr lang="en-CA" sz="1200" dirty="0" err="1">
                <a:solidFill>
                  <a:prstClr val="black"/>
                </a:solidFill>
              </a:rPr>
              <a:t>ArcWest</a:t>
            </a:r>
            <a:r>
              <a:rPr lang="en-CA" sz="1200" dirty="0">
                <a:solidFill>
                  <a:prstClr val="black"/>
                </a:solidFill>
              </a:rPr>
              <a:t> Exploration Inc. sampled up to 21.2 g/t Au and 15 g/t Ag </a:t>
            </a:r>
            <a:r>
              <a:rPr lang="en-CA" sz="1200" dirty="0" err="1">
                <a:solidFill>
                  <a:prstClr val="black"/>
                </a:solidFill>
              </a:rPr>
              <a:t>i</a:t>
            </a:r>
            <a:r>
              <a:rPr lang="en-US" sz="1200" dirty="0">
                <a:solidFill>
                  <a:prstClr val="black"/>
                </a:solidFill>
              </a:rPr>
              <a:t>n an apparent epithermal zone at their </a:t>
            </a:r>
            <a:r>
              <a:rPr lang="en-US" sz="1200" dirty="0" err="1">
                <a:solidFill>
                  <a:prstClr val="black"/>
                </a:solidFill>
              </a:rPr>
              <a:t>Teeta</a:t>
            </a:r>
            <a:r>
              <a:rPr lang="en-US" sz="1200" dirty="0">
                <a:solidFill>
                  <a:prstClr val="black"/>
                </a:solidFill>
              </a:rPr>
              <a:t> Creek project, primarily known as a porphyry Cu-Mo prospect. Teck Resources Limited has entered into an agreement to explore the property to earn an initial 60%</a:t>
            </a:r>
            <a:endParaRPr lang="en-CA" sz="1200" dirty="0">
              <a:solidFill>
                <a:prstClr val="black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B692FBF-30C8-47F9-AA23-9BEACC3A7C87}"/>
              </a:ext>
            </a:extLst>
          </p:cNvPr>
          <p:cNvSpPr txBox="1"/>
          <p:nvPr/>
        </p:nvSpPr>
        <p:spPr>
          <a:xfrm>
            <a:off x="3059832" y="987574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Ongoing Exploration highlights (cont.)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3B3D53-928A-438A-8D0B-3654D4728921}"/>
              </a:ext>
            </a:extLst>
          </p:cNvPr>
          <p:cNvSpPr>
            <a:spLocks noChangeAspect="1"/>
          </p:cNvSpPr>
          <p:nvPr/>
        </p:nvSpPr>
        <p:spPr>
          <a:xfrm>
            <a:off x="3016246" y="3867894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EB01D6-AE33-442C-9D75-C8CD502E10B5}"/>
              </a:ext>
            </a:extLst>
          </p:cNvPr>
          <p:cNvSpPr txBox="1"/>
          <p:nvPr/>
        </p:nvSpPr>
        <p:spPr>
          <a:xfrm>
            <a:off x="3059832" y="3632125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LH (Cu, Ag, Au)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3878CDA-3FCF-431B-9FE1-02D3B71B634D}"/>
              </a:ext>
            </a:extLst>
          </p:cNvPr>
          <p:cNvSpPr>
            <a:spLocks noChangeAspect="1"/>
          </p:cNvSpPr>
          <p:nvPr/>
        </p:nvSpPr>
        <p:spPr>
          <a:xfrm>
            <a:off x="1407140" y="3874751"/>
            <a:ext cx="130302" cy="13030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D906CC-255B-4442-9702-00F3D98ABFB7}"/>
              </a:ext>
            </a:extLst>
          </p:cNvPr>
          <p:cNvSpPr txBox="1"/>
          <p:nvPr/>
        </p:nvSpPr>
        <p:spPr>
          <a:xfrm>
            <a:off x="485744" y="3924185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Teeta</a:t>
            </a: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Creek</a:t>
            </a:r>
          </a:p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(Cu, Mo, Au) </a:t>
            </a:r>
          </a:p>
        </p:txBody>
      </p:sp>
    </p:spTree>
    <p:extLst>
      <p:ext uri="{BB962C8B-B14F-4D97-AF65-F5344CB8AC3E}">
        <p14:creationId xmlns:p14="http://schemas.microsoft.com/office/powerpoint/2010/main" val="7760873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835696" y="1056135"/>
            <a:ext cx="5626968" cy="651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British Columbia Geological Survey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8268" y="1779662"/>
            <a:ext cx="594622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Deposits studies and exploration methods  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Specialty metals (REE, </a:t>
            </a:r>
            <a:r>
              <a:rPr lang="en-CA" sz="1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Nb</a:t>
            </a: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Ta)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MVT and carbonatite geochemistry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Cost effective heavy mineral exploration methodology 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Age constraints on the Wolf deposit, </a:t>
            </a:r>
            <a:r>
              <a:rPr lang="en-CA" sz="1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Kitsault</a:t>
            </a: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area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</a:t>
            </a:r>
            <a:r>
              <a:rPr lang="en-CA" sz="1200" baseline="-250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</a:t>
            </a: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sequestration and awaruite (Ni) potential in the </a:t>
            </a:r>
            <a:r>
              <a:rPr lang="en-CA" sz="1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Decar</a:t>
            </a: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area</a:t>
            </a:r>
          </a:p>
          <a:p>
            <a:endParaRPr lang="en-CA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CA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Regional mapping and compilation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Bedrock and surficial geology of the northern Hogem batholith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Geology and stratigraphy of the </a:t>
            </a:r>
            <a:r>
              <a:rPr lang="en-CA" sz="1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Kitsault</a:t>
            </a: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area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Southern Nicola arc compilation and stratigraphy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Compilation of NW BC geology (GEM 2)</a:t>
            </a:r>
          </a:p>
          <a:p>
            <a:endParaRPr lang="en-CA" sz="1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en-CA" sz="12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Databases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CA" sz="1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Data models for geochemical and geochronological databases at the BC Geological Survey</a:t>
            </a:r>
          </a:p>
          <a:p>
            <a:r>
              <a:rPr lang="en-CA" sz="1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7866EB-EF2D-4174-B373-79F592FD1D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35830"/>
            <a:ext cx="2215896" cy="286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26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28BC96-0CE8-4E5C-8368-3501DAA27EA3}"/>
              </a:ext>
            </a:extLst>
          </p:cNvPr>
          <p:cNvSpPr txBox="1"/>
          <p:nvPr/>
        </p:nvSpPr>
        <p:spPr>
          <a:xfrm>
            <a:off x="539552" y="1203598"/>
            <a:ext cx="80648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reports and digital data submission</a:t>
            </a:r>
          </a:p>
          <a:p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BCGS has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embarked on a program to encourage submission of digital data files such as spreadsheets, databases, maps, and grids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Files can be: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uploaded through the ARIS Data Submission page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http://ardata.bcgeologicalsurvey.ca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submitted by CD/DVD/USB when an assessment report is filed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or e-mailed to </a:t>
            </a:r>
            <a:r>
              <a:rPr lang="en-US" dirty="0">
                <a:hlinkClick r:id="rId3"/>
              </a:rPr>
              <a:t>ARIS.digital@gov.bc.ca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CA" dirty="0"/>
              <a:t>For more details Gabe Fortin will be presenting  at the Innovation Stage at 3:30 on Tuesday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80024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435280" cy="36758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2400" dirty="0"/>
              <a:t>Summary</a:t>
            </a:r>
          </a:p>
          <a:p>
            <a:pPr marL="0" indent="0" algn="ctr">
              <a:buNone/>
            </a:pPr>
            <a:endParaRPr lang="en-CA" sz="2400" dirty="0"/>
          </a:p>
          <a:p>
            <a:r>
              <a:rPr lang="en-CA" sz="2400"/>
              <a:t>Continued investment </a:t>
            </a:r>
            <a:r>
              <a:rPr lang="en-CA" sz="2400" dirty="0"/>
              <a:t>in operating mines and advanced projects</a:t>
            </a:r>
          </a:p>
          <a:p>
            <a:r>
              <a:rPr lang="en-CA" sz="2400" dirty="0"/>
              <a:t>Exploration expenditures stable over the last year</a:t>
            </a:r>
          </a:p>
          <a:p>
            <a:r>
              <a:rPr lang="en-CA" sz="2400" dirty="0"/>
              <a:t>New projects have moved into the proposed mine category</a:t>
            </a:r>
          </a:p>
          <a:p>
            <a:r>
              <a:rPr lang="en-CA" sz="2400" dirty="0"/>
              <a:t>Drilling programs continue to produce excellent results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8009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1720" y="987574"/>
            <a:ext cx="5400600" cy="723527"/>
          </a:xfrm>
        </p:spPr>
        <p:txBody>
          <a:bodyPr/>
          <a:lstStyle/>
          <a:p>
            <a:pPr marL="0" indent="0">
              <a:buNone/>
            </a:pPr>
            <a:r>
              <a:rPr lang="en-CA" dirty="0"/>
              <a:t>New publications are now available</a:t>
            </a:r>
          </a:p>
          <a:p>
            <a:pPr marL="400050" lvl="1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3" name="Text Placeholder 1"/>
          <p:cNvSpPr txBox="1">
            <a:spLocks/>
          </p:cNvSpPr>
          <p:nvPr/>
        </p:nvSpPr>
        <p:spPr>
          <a:xfrm>
            <a:off x="251520" y="4227934"/>
            <a:ext cx="8640960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None/>
            </a:pPr>
            <a:r>
              <a:rPr lang="en-CA" dirty="0">
                <a:solidFill>
                  <a:prstClr val="black"/>
                </a:solidFill>
              </a:rPr>
              <a:t>Please visit our booth #617 or go on-line at: </a:t>
            </a:r>
            <a:r>
              <a:rPr lang="en-CA" dirty="0">
                <a:hlinkClick r:id="rId2"/>
              </a:rPr>
              <a:t>https://www2.gov.bc.ca/gov/content/industry/mineral-exploration-mining/british-columbia-geological-survey/publications</a:t>
            </a:r>
            <a:r>
              <a:rPr lang="en-CA" dirty="0"/>
              <a:t> </a:t>
            </a:r>
            <a:endParaRPr lang="en-CA" dirty="0">
              <a:solidFill>
                <a:prstClr val="black"/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en-CA" dirty="0"/>
          </a:p>
          <a:p>
            <a:pPr marL="0" indent="0">
              <a:buFont typeface="Arial" pitchFamily="34" charset="0"/>
              <a:buNone/>
            </a:pPr>
            <a:endParaRPr lang="en-CA" dirty="0"/>
          </a:p>
        </p:txBody>
      </p:sp>
      <p:pic>
        <p:nvPicPr>
          <p:cNvPr id="10" name="Picture 9" descr="A picture containing snow, skiing&#10;&#10;Description automatically generated">
            <a:extLst>
              <a:ext uri="{FF2B5EF4-FFF2-40B4-BE49-F238E27FC236}">
                <a16:creationId xmlns:a16="http://schemas.microsoft.com/office/drawing/2014/main" id="{ACC2D9C2-3880-4744-854C-6709C33E8B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00" y="1560174"/>
            <a:ext cx="1949501" cy="2523744"/>
          </a:xfrm>
          <a:prstGeom prst="rect">
            <a:avLst/>
          </a:prstGeom>
        </p:spPr>
      </p:pic>
      <p:pic>
        <p:nvPicPr>
          <p:cNvPr id="11" name="Picture 10" descr="A truck that is driving down the road&#10;&#10;Description automatically generated">
            <a:extLst>
              <a:ext uri="{FF2B5EF4-FFF2-40B4-BE49-F238E27FC236}">
                <a16:creationId xmlns:a16="http://schemas.microsoft.com/office/drawing/2014/main" id="{40F8EB7E-4AA3-4FD8-B278-E49312B07E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296" y="1563831"/>
            <a:ext cx="1953158" cy="25200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34FF8E-F285-412E-8374-BE6F6864B6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11" y="1563638"/>
            <a:ext cx="1949501" cy="2523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7B32D1DD-0E74-4C00-89DE-C3E3CA948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8" y="1995686"/>
            <a:ext cx="5755237" cy="2733371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051720" y="984127"/>
            <a:ext cx="4752528" cy="867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Mining Production 1998-2019</a:t>
            </a: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163354" y="2067694"/>
            <a:ext cx="2592288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$8.80 Billion (forecast)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2160" y="2139702"/>
            <a:ext cx="24098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of $1.16 Billion vs 2019 preliminary estimate</a:t>
            </a:r>
          </a:p>
          <a:p>
            <a:endParaRPr lang="en-C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Decrease primarily due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Lower HCC (hard coking coal) price</a:t>
            </a:r>
          </a:p>
        </p:txBody>
      </p:sp>
    </p:spTree>
    <p:extLst>
      <p:ext uri="{BB962C8B-B14F-4D97-AF65-F5344CB8AC3E}">
        <p14:creationId xmlns:p14="http://schemas.microsoft.com/office/powerpoint/2010/main" val="1093522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076056" y="1419622"/>
            <a:ext cx="3826768" cy="37238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Metal Mines</a:t>
            </a:r>
          </a:p>
          <a:p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 open pit operations</a:t>
            </a:r>
          </a:p>
          <a:p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 underground operations (Silvertip, </a:t>
            </a:r>
            <a:r>
              <a:rPr lang="en-C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Brucejack</a:t>
            </a: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New Afton, Myra Falls)</a:t>
            </a:r>
          </a:p>
          <a:p>
            <a:endParaRPr lang="en-CA" sz="1800" dirty="0"/>
          </a:p>
          <a:p>
            <a:pPr marL="0" indent="0">
              <a:buNone/>
            </a:pPr>
            <a:r>
              <a:rPr lang="en-C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Suspended operations in 2019</a:t>
            </a:r>
          </a:p>
          <a:p>
            <a:r>
              <a:rPr lang="en-CA" sz="1800" dirty="0"/>
              <a:t>Mount </a:t>
            </a:r>
            <a:r>
              <a:rPr lang="en-CA" sz="1800" dirty="0" err="1"/>
              <a:t>Polley</a:t>
            </a:r>
            <a:endParaRPr lang="en-C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800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44E7227C-EFD2-499A-98FD-72E8D069F4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7574"/>
            <a:ext cx="4878701" cy="4104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85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 txBox="1">
            <a:spLocks/>
          </p:cNvSpPr>
          <p:nvPr/>
        </p:nvSpPr>
        <p:spPr>
          <a:xfrm>
            <a:off x="3481536" y="1056135"/>
            <a:ext cx="4258816" cy="4354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B.C. Coal Mines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1783109"/>
            <a:ext cx="36724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is primarily metallurgical coal</a:t>
            </a:r>
          </a:p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operating open pit mines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Suspended operation in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Quinsam</a:t>
            </a: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underground (thermal coal)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9556F9B8-6B8D-489D-80CE-0767374553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41" y="997830"/>
            <a:ext cx="5795906" cy="4450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55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290183"/>
            <a:ext cx="657224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Ernst &amp;Young LLP 2019 Mineral and Coal Exploration Survey</a:t>
            </a:r>
          </a:p>
          <a:p>
            <a:pPr>
              <a:spcAft>
                <a:spcPts val="600"/>
              </a:spcAft>
            </a:pPr>
            <a:r>
              <a:rPr lang="en-C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initiative between the Province of British Columbia, Ministry of Energy and Mines and Petroleum Resources, the Association for Mineral Exploration and EY LLP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report to be released at PDAC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Tahom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36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928" y="2436481"/>
            <a:ext cx="3166552" cy="2583541"/>
          </a:xfrm>
          <a:prstGeom prst="rect">
            <a:avLst/>
          </a:prstGeom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663D6B06-6DF7-4725-AAF1-4E2072502D25}"/>
              </a:ext>
            </a:extLst>
          </p:cNvPr>
          <p:cNvSpPr txBox="1">
            <a:spLocks/>
          </p:cNvSpPr>
          <p:nvPr/>
        </p:nvSpPr>
        <p:spPr>
          <a:xfrm>
            <a:off x="899592" y="915566"/>
            <a:ext cx="6948264" cy="66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 Geologists</a:t>
            </a:r>
            <a:br>
              <a:rPr lang="en-US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BE33C3E-265E-431D-8F4E-F08B5F09CBBE}"/>
              </a:ext>
            </a:extLst>
          </p:cNvPr>
          <p:cNvSpPr txBox="1">
            <a:spLocks/>
          </p:cNvSpPr>
          <p:nvPr/>
        </p:nvSpPr>
        <p:spPr>
          <a:xfrm>
            <a:off x="120497" y="1491630"/>
            <a:ext cx="8988007" cy="61944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Regional Geologists in BC based in the regional offices (2 vacant positions)</a:t>
            </a:r>
            <a:b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4"/>
          <p:cNvSpPr txBox="1">
            <a:spLocks/>
          </p:cNvSpPr>
          <p:nvPr/>
        </p:nvSpPr>
        <p:spPr>
          <a:xfrm>
            <a:off x="120497" y="1993942"/>
            <a:ext cx="5531623" cy="3026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in the BCGS and 4 positions in the Health, Safety and Permitting branch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hire Sean Tombe in Smithers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 retirement John DeGrace in Prince George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BCGS/MDO co-ordinates their geoscience outputs and publishes the annual </a:t>
            </a:r>
            <a:r>
              <a:rPr lang="en-US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 of Exploration and Mining in BC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BCGS/MDO also co-ordinates the </a:t>
            </a:r>
            <a:r>
              <a:rPr lang="en-US" sz="1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Ernst &amp; Young (EY) survey of BC mineral and coal exploration</a:t>
            </a:r>
            <a:br>
              <a:rPr lang="en-US" sz="2400" dirty="0">
                <a:solidFill>
                  <a:srgbClr val="FFFF00"/>
                </a:solidFill>
              </a:rPr>
            </a:br>
            <a:br>
              <a:rPr lang="en-US" sz="2400" dirty="0">
                <a:solidFill>
                  <a:srgbClr val="FFFF00"/>
                </a:solidFill>
              </a:rPr>
            </a:br>
            <a:endParaRPr lang="en-US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53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339752" y="1131590"/>
            <a:ext cx="4546848" cy="5795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Exploration Expenditures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40152" y="1948591"/>
            <a:ext cx="302433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for 2019 </a:t>
            </a:r>
            <a:r>
              <a:rPr lang="en-C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$329.5 </a:t>
            </a:r>
            <a:r>
              <a:rPr lang="en-CA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$288.7 million Metal + 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$40.8 million – Coal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Slight decrease ($1.9 million) vs 2018 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A3DE7153-4768-4C5D-B549-7373568E6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13" y="1953214"/>
            <a:ext cx="5854747" cy="277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794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5998</TotalTime>
  <Words>3267</Words>
  <Application>Microsoft Office PowerPoint</Application>
  <PresentationFormat>On-screen Show (16:9)</PresentationFormat>
  <Paragraphs>266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Tahoma</vt:lpstr>
      <vt:lpstr>Times New Roman</vt:lpstr>
      <vt:lpstr>Office Theme</vt:lpstr>
      <vt:lpstr>Mining and Exploration  British Columbia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Province of British Columbia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jlkelly</dc:creator>
  <cp:lastModifiedBy>Clarke, Gordon EMPR:EX</cp:lastModifiedBy>
  <cp:revision>358</cp:revision>
  <cp:lastPrinted>2019-01-22T22:08:08Z</cp:lastPrinted>
  <dcterms:created xsi:type="dcterms:W3CDTF">2013-06-19T17:16:50Z</dcterms:created>
  <dcterms:modified xsi:type="dcterms:W3CDTF">2020-03-25T20:46:23Z</dcterms:modified>
</cp:coreProperties>
</file>