
<file path=[Content_Types].xml><?xml version="1.0" encoding="utf-8"?>
<Types xmlns="http://schemas.openxmlformats.org/package/2006/content-types"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6" r:id="rId3"/>
    <p:sldId id="277" r:id="rId4"/>
    <p:sldId id="275" r:id="rId5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7" autoAdjust="0"/>
    <p:restoredTop sz="67054" autoAdjust="0"/>
  </p:normalViewPr>
  <p:slideViewPr>
    <p:cSldViewPr snapToGrid="0">
      <p:cViewPr varScale="1">
        <p:scale>
          <a:sx n="79" d="100"/>
          <a:sy n="79" d="100"/>
        </p:scale>
        <p:origin x="1104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0585060-0035-4476-A6A5-16789331DC78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6C6E395-2FD8-4376-9947-0610B2B364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439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A252AF5-F47E-48BD-9639-29A921BA0878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04868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-Mantle tomography</a:t>
            </a:r>
            <a:r>
              <a:rPr lang="en-US" baseline="0" dirty="0" smtClean="0"/>
              <a:t> looks at the seismic structure of the mantle.</a:t>
            </a:r>
          </a:p>
          <a:p>
            <a:r>
              <a:rPr lang="en-US" baseline="0" dirty="0" smtClean="0"/>
              <a:t>-Key: Recognize high velocity domains (cold dense oceanic lithosphere forming slabs) –Slabs can be traced from deep within the mantle to </a:t>
            </a:r>
            <a:r>
              <a:rPr lang="en-US" baseline="0" dirty="0" smtClean="0"/>
              <a:t>active subduction zones </a:t>
            </a:r>
            <a:r>
              <a:rPr lang="en-US" baseline="0" dirty="0" smtClean="0"/>
              <a:t>world wide</a:t>
            </a:r>
          </a:p>
          <a:p>
            <a:endParaRPr lang="en-US" baseline="0" dirty="0" smtClean="0"/>
          </a:p>
          <a:p>
            <a:r>
              <a:rPr lang="en-US" baseline="0" dirty="0" smtClean="0"/>
              <a:t>Karin’s </a:t>
            </a:r>
            <a:r>
              <a:rPr lang="en-US" baseline="0" dirty="0" smtClean="0"/>
              <a:t>3D Model</a:t>
            </a:r>
          </a:p>
          <a:p>
            <a:r>
              <a:rPr lang="en-US" baseline="0" dirty="0" smtClean="0"/>
              <a:t>-high resolution thanks to high </a:t>
            </a:r>
            <a:r>
              <a:rPr lang="en-US" baseline="0" dirty="0" smtClean="0"/>
              <a:t>density </a:t>
            </a:r>
            <a:r>
              <a:rPr lang="en-US" baseline="0" dirty="0" err="1" smtClean="0"/>
              <a:t>USArray</a:t>
            </a:r>
            <a:r>
              <a:rPr lang="en-US" baseline="0" dirty="0" smtClean="0"/>
              <a:t> and cutting edge seismic processing techniques</a:t>
            </a:r>
            <a:endParaRPr lang="en-US" baseline="0" dirty="0" smtClean="0"/>
          </a:p>
          <a:p>
            <a:r>
              <a:rPr lang="en-US" dirty="0" smtClean="0"/>
              <a:t>-</a:t>
            </a:r>
            <a:r>
              <a:rPr lang="en-US" baseline="0" dirty="0" smtClean="0"/>
              <a:t>major vertical slab walls produced by stationary subduction zones. Most important for this model are </a:t>
            </a:r>
            <a:r>
              <a:rPr lang="en-US" baseline="0" dirty="0" err="1" smtClean="0"/>
              <a:t>Mezcalera</a:t>
            </a:r>
            <a:r>
              <a:rPr lang="en-US" baseline="0" dirty="0" smtClean="0"/>
              <a:t> and </a:t>
            </a:r>
            <a:r>
              <a:rPr lang="en-US" baseline="0" dirty="0" err="1" smtClean="0"/>
              <a:t>Angayucham</a:t>
            </a:r>
            <a:endParaRPr lang="en-US" baseline="0" dirty="0" smtClean="0"/>
          </a:p>
          <a:p>
            <a:r>
              <a:rPr lang="en-US" dirty="0" smtClean="0"/>
              <a:t>-1800km </a:t>
            </a:r>
            <a:r>
              <a:rPr lang="en-US" dirty="0" err="1" smtClean="0"/>
              <a:t>depth</a:t>
            </a:r>
            <a:r>
              <a:rPr lang="en-US" dirty="0" err="1" smtClean="0">
                <a:sym typeface="Wingdings" panose="05000000000000000000" pitchFamily="2" charset="2"/>
              </a:rPr>
              <a:t>magenta</a:t>
            </a:r>
            <a:r>
              <a:rPr lang="en-US" dirty="0" smtClean="0">
                <a:sym typeface="Wingdings" panose="05000000000000000000" pitchFamily="2" charset="2"/>
              </a:rPr>
              <a:t>, blue</a:t>
            </a:r>
            <a:r>
              <a:rPr lang="en-US" baseline="0" dirty="0" smtClean="0">
                <a:sym typeface="Wingdings" panose="05000000000000000000" pitchFamily="2" charset="2"/>
              </a:rPr>
              <a:t> is almost at surface, 200km intervals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>
                <a:sym typeface="Wingdings" panose="05000000000000000000" pitchFamily="2" charset="2"/>
              </a:rPr>
              <a:t>Image is taken as if sitting in center of earth looking up at </a:t>
            </a:r>
            <a:r>
              <a:rPr lang="en-US" baseline="0" dirty="0" smtClean="0">
                <a:sym typeface="Wingdings" panose="05000000000000000000" pitchFamily="2" charset="2"/>
              </a:rPr>
              <a:t>walls—</a:t>
            </a:r>
            <a:r>
              <a:rPr lang="en-US" baseline="0" dirty="0" err="1" smtClean="0">
                <a:sym typeface="Wingdings" panose="05000000000000000000" pitchFamily="2" charset="2"/>
              </a:rPr>
              <a:t>isosurface</a:t>
            </a:r>
            <a:r>
              <a:rPr lang="en-US" baseline="0" dirty="0" smtClean="0">
                <a:sym typeface="Wingdings" panose="05000000000000000000" pitchFamily="2" charset="2"/>
              </a:rPr>
              <a:t> (</a:t>
            </a:r>
            <a:r>
              <a:rPr lang="en-US" baseline="0" dirty="0" smtClean="0">
                <a:sym typeface="Wingdings" panose="05000000000000000000" pitchFamily="2" charset="2"/>
              </a:rPr>
              <a:t>equal velocity) which contains faster than average mantle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>
                <a:sym typeface="Wingdings" panose="05000000000000000000" pitchFamily="2" charset="2"/>
              </a:rPr>
              <a:t>Take away: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>
                <a:sym typeface="Wingdings" panose="05000000000000000000" pitchFamily="2" charset="2"/>
              </a:rPr>
              <a:t>1. extent </a:t>
            </a:r>
            <a:r>
              <a:rPr lang="en-US" baseline="0" dirty="0" smtClean="0">
                <a:sym typeface="Wingdings" panose="05000000000000000000" pitchFamily="2" charset="2"/>
              </a:rPr>
              <a:t>and shape of massive chevron </a:t>
            </a:r>
            <a:r>
              <a:rPr lang="en-US" baseline="0" dirty="0" smtClean="0">
                <a:sym typeface="Wingdings" panose="05000000000000000000" pitchFamily="2" charset="2"/>
              </a:rPr>
              <a:t>formed by </a:t>
            </a:r>
            <a:r>
              <a:rPr lang="en-US" baseline="0" dirty="0" err="1" smtClean="0">
                <a:sym typeface="Wingdings" panose="05000000000000000000" pitchFamily="2" charset="2"/>
              </a:rPr>
              <a:t>Mezcalera</a:t>
            </a:r>
            <a:r>
              <a:rPr lang="en-US" baseline="0" dirty="0" smtClean="0">
                <a:sym typeface="Wingdings" panose="05000000000000000000" pitchFamily="2" charset="2"/>
              </a:rPr>
              <a:t> and </a:t>
            </a:r>
            <a:r>
              <a:rPr lang="en-US" baseline="0" dirty="0" err="1" smtClean="0">
                <a:sym typeface="Wingdings" panose="05000000000000000000" pitchFamily="2" charset="2"/>
              </a:rPr>
              <a:t>Angayucham</a:t>
            </a:r>
            <a:r>
              <a:rPr lang="en-US" baseline="0" dirty="0" smtClean="0">
                <a:sym typeface="Wingdings" panose="05000000000000000000" pitchFamily="2" charset="2"/>
              </a:rPr>
              <a:t> slabs is 10,000km </a:t>
            </a:r>
            <a:r>
              <a:rPr lang="en-US" baseline="0" dirty="0" smtClean="0">
                <a:sym typeface="Wingdings" panose="05000000000000000000" pitchFamily="2" charset="2"/>
              </a:rPr>
              <a:t>long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>
                <a:sym typeface="Wingdings" panose="05000000000000000000" pitchFamily="2" charset="2"/>
              </a:rPr>
              <a:t>2. </a:t>
            </a:r>
            <a:r>
              <a:rPr lang="en-US" baseline="0" dirty="0" smtClean="0">
                <a:sym typeface="Wingdings" panose="05000000000000000000" pitchFamily="2" charset="2"/>
              </a:rPr>
              <a:t>vertical slabs = </a:t>
            </a:r>
            <a:r>
              <a:rPr lang="en-US" baseline="0" dirty="0" smtClean="0">
                <a:sym typeface="Wingdings" panose="05000000000000000000" pitchFamily="2" charset="2"/>
              </a:rPr>
              <a:t>stationary subduction </a:t>
            </a:r>
            <a:r>
              <a:rPr lang="en-US" baseline="0" dirty="0" smtClean="0">
                <a:sym typeface="Wingdings" panose="05000000000000000000" pitchFamily="2" charset="2"/>
              </a:rPr>
              <a:t>zone; therefore </a:t>
            </a:r>
            <a:r>
              <a:rPr lang="en-US" baseline="0" dirty="0" smtClean="0">
                <a:sym typeface="Wingdings" panose="05000000000000000000" pitchFamily="2" charset="2"/>
              </a:rPr>
              <a:t>stationary arc </a:t>
            </a:r>
            <a:r>
              <a:rPr lang="en-US" baseline="0" dirty="0" smtClean="0">
                <a:sym typeface="Wingdings" panose="05000000000000000000" pitchFamily="2" charset="2"/>
              </a:rPr>
              <a:t>above</a:t>
            </a:r>
          </a:p>
          <a:p>
            <a:pPr marL="628650" lvl="1" indent="-171450">
              <a:buFontTx/>
              <a:buChar char="-"/>
            </a:pPr>
            <a:r>
              <a:rPr lang="en-US" baseline="0" dirty="0" smtClean="0">
                <a:sym typeface="Wingdings" panose="05000000000000000000" pitchFamily="2" charset="2"/>
              </a:rPr>
              <a:t>3. </a:t>
            </a:r>
            <a:r>
              <a:rPr lang="en-US" baseline="0" dirty="0" smtClean="0">
                <a:sym typeface="Wingdings" panose="05000000000000000000" pitchFamily="2" charset="2"/>
              </a:rPr>
              <a:t>calibrate the rate at which the slab </a:t>
            </a:r>
            <a:r>
              <a:rPr lang="en-US" baseline="0" dirty="0" smtClean="0">
                <a:sym typeface="Wingdings" panose="05000000000000000000" pitchFamily="2" charset="2"/>
              </a:rPr>
              <a:t>sink and </a:t>
            </a:r>
            <a:r>
              <a:rPr lang="en-US" baseline="0" dirty="0" smtClean="0">
                <a:sym typeface="Wingdings" panose="05000000000000000000" pitchFamily="2" charset="2"/>
              </a:rPr>
              <a:t>you can back calculate age range of the arc forming above it.  </a:t>
            </a:r>
            <a:r>
              <a:rPr lang="en-US" baseline="0" dirty="0" smtClean="0">
                <a:sym typeface="Wingdings" panose="05000000000000000000" pitchFamily="2" charset="2"/>
              </a:rPr>
              <a:t/>
            </a:r>
            <a:br>
              <a:rPr lang="en-US" baseline="0" dirty="0" smtClean="0">
                <a:sym typeface="Wingdings" panose="05000000000000000000" pitchFamily="2" charset="2"/>
              </a:rPr>
            </a:br>
            <a:r>
              <a:rPr lang="en-US" baseline="0" dirty="0" smtClean="0">
                <a:sym typeface="Wingdings" panose="05000000000000000000" pitchFamily="2" charset="2"/>
              </a:rPr>
              <a:t>This </a:t>
            </a:r>
            <a:r>
              <a:rPr lang="en-US" baseline="0" dirty="0" smtClean="0">
                <a:sym typeface="Wingdings" panose="05000000000000000000" pitchFamily="2" charset="2"/>
              </a:rPr>
              <a:t>has been done ~</a:t>
            </a:r>
            <a:r>
              <a:rPr lang="en-US" baseline="0" dirty="0" smtClean="0">
                <a:sym typeface="Wingdings" panose="05000000000000000000" pitchFamily="2" charset="2"/>
              </a:rPr>
              <a:t>10mm/a (Sigloch and Mihalynuk, 2013, </a:t>
            </a:r>
            <a:r>
              <a:rPr lang="en-US" i="1" baseline="0" dirty="0" smtClean="0">
                <a:sym typeface="Wingdings" panose="05000000000000000000" pitchFamily="2" charset="2"/>
              </a:rPr>
              <a:t>Nature</a:t>
            </a:r>
            <a:r>
              <a:rPr lang="en-US" baseline="0" dirty="0" smtClean="0">
                <a:sym typeface="Wingdings" panose="05000000000000000000" pitchFamily="2" charset="2"/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897C7E-32C9-49FF-BFCF-3646C2AAC08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552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Superterrane</a:t>
            </a:r>
            <a:r>
              <a:rPr lang="en-US" dirty="0" smtClean="0"/>
              <a:t> </a:t>
            </a:r>
            <a:r>
              <a:rPr lang="en-US" dirty="0" smtClean="0"/>
              <a:t>I  -early </a:t>
            </a:r>
            <a:r>
              <a:rPr lang="en-US" dirty="0" smtClean="0"/>
              <a:t>Jurassic arc (similar to the Aleutian</a:t>
            </a:r>
            <a:r>
              <a:rPr lang="en-US" baseline="0" dirty="0" smtClean="0"/>
              <a:t> arc)</a:t>
            </a:r>
          </a:p>
          <a:p>
            <a:r>
              <a:rPr lang="en-US" baseline="0" dirty="0" err="1" smtClean="0"/>
              <a:t>Superterrane</a:t>
            </a:r>
            <a:r>
              <a:rPr lang="en-US" baseline="0" dirty="0" smtClean="0"/>
              <a:t> II -170-present all </a:t>
            </a:r>
            <a:r>
              <a:rPr lang="en-US" baseline="0" dirty="0" smtClean="0"/>
              <a:t>of </a:t>
            </a:r>
            <a:r>
              <a:rPr lang="en-US" baseline="0" dirty="0" smtClean="0"/>
              <a:t>Insular (constructed on older substrate)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897C7E-32C9-49FF-BFCF-3646C2AAC08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81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NOTES on limitations of the model: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1. Terranes fixed in size no deformation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2. Unlikely that extent of terranes shown today are representative of their arc origins (deformed along margin)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/>
              <a:t>3. This model utilizes the full </a:t>
            </a:r>
            <a:r>
              <a:rPr lang="en-US" altLang="en-US" dirty="0" err="1" smtClean="0"/>
              <a:t>palemag</a:t>
            </a:r>
            <a:r>
              <a:rPr lang="en-US" altLang="en-US" dirty="0" smtClean="0"/>
              <a:t> offsets </a:t>
            </a:r>
            <a:r>
              <a:rPr lang="en-US" altLang="en-US" dirty="0" smtClean="0">
                <a:sym typeface="Wingdings" panose="05000000000000000000" pitchFamily="2" charset="2"/>
              </a:rPr>
              <a:t> creates some space problems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ym typeface="Wingdings" panose="05000000000000000000" pitchFamily="2" charset="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ym typeface="Wingdings" panose="05000000000000000000" pitchFamily="2" charset="2"/>
              </a:rPr>
              <a:t>MAJOR</a:t>
            </a:r>
            <a:r>
              <a:rPr lang="en-US" altLang="en-US" baseline="0" dirty="0" smtClean="0">
                <a:sym typeface="Wingdings" panose="05000000000000000000" pitchFamily="2" charset="2"/>
              </a:rPr>
              <a:t> GEOLOGIC EPOCHS</a:t>
            </a:r>
            <a:endParaRPr lang="en-US" altLang="en-US" dirty="0" smtClean="0">
              <a:sym typeface="Wingdings" panose="05000000000000000000" pitchFamily="2" charset="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ym typeface="Wingdings" panose="05000000000000000000" pitchFamily="2" charset="2"/>
              </a:rPr>
              <a:t>1. New North American margin created by mid Jurassic- by loosely accreted </a:t>
            </a:r>
            <a:r>
              <a:rPr lang="en-US" altLang="en-US" dirty="0" err="1" smtClean="0">
                <a:sym typeface="Wingdings" panose="05000000000000000000" pitchFamily="2" charset="2"/>
              </a:rPr>
              <a:t>Intermontane</a:t>
            </a:r>
            <a:r>
              <a:rPr lang="en-US" altLang="en-US" dirty="0" smtClean="0">
                <a:sym typeface="Wingdings" panose="05000000000000000000" pitchFamily="2" charset="2"/>
              </a:rPr>
              <a:t> terranes +US relatives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ym typeface="Wingdings" panose="05000000000000000000" pitchFamily="2" charset="2"/>
              </a:rPr>
              <a:t>2. </a:t>
            </a:r>
            <a:r>
              <a:rPr lang="en-US" altLang="en-US" dirty="0" smtClean="0">
                <a:sym typeface="Wingdings" panose="05000000000000000000" pitchFamily="2" charset="2"/>
              </a:rPr>
              <a:t>Westward subduction beneath </a:t>
            </a:r>
            <a:r>
              <a:rPr lang="en-US" altLang="en-US" baseline="0" dirty="0" smtClean="0">
                <a:sym typeface="Wingdings" panose="05000000000000000000" pitchFamily="2" charset="2"/>
              </a:rPr>
              <a:t>Early Jurassic to Late Jurassic </a:t>
            </a:r>
            <a:r>
              <a:rPr lang="en-US" altLang="en-US" baseline="0" dirty="0" err="1" smtClean="0">
                <a:sym typeface="Wingdings" panose="05000000000000000000" pitchFamily="2" charset="2"/>
              </a:rPr>
              <a:t>intraoceanic</a:t>
            </a:r>
            <a:r>
              <a:rPr lang="en-US" altLang="en-US" baseline="0" dirty="0" smtClean="0">
                <a:sym typeface="Wingdings" panose="05000000000000000000" pitchFamily="2" charset="2"/>
              </a:rPr>
              <a:t> archipelago (terminating </a:t>
            </a:r>
            <a:r>
              <a:rPr lang="en-US" altLang="en-US" baseline="0" dirty="0" err="1" smtClean="0">
                <a:sym typeface="Wingdings" panose="05000000000000000000" pitchFamily="2" charset="2"/>
              </a:rPr>
              <a:t>diachronously</a:t>
            </a:r>
            <a:r>
              <a:rPr lang="en-US" altLang="en-US" baseline="0" dirty="0" smtClean="0">
                <a:sym typeface="Wingdings" panose="05000000000000000000" pitchFamily="2" charset="2"/>
              </a:rPr>
              <a:t> into Eocene).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baseline="0" dirty="0" smtClean="0">
                <a:sym typeface="Wingdings" panose="05000000000000000000" pitchFamily="2" charset="2"/>
              </a:rPr>
              <a:t>3. </a:t>
            </a:r>
            <a:r>
              <a:rPr lang="en-US" altLang="en-US" dirty="0" smtClean="0">
                <a:sym typeface="Wingdings" panose="05000000000000000000" pitchFamily="2" charset="2"/>
              </a:rPr>
              <a:t>Subduction </a:t>
            </a:r>
            <a:r>
              <a:rPr lang="en-US" altLang="en-US" dirty="0" smtClean="0">
                <a:sym typeface="Wingdings" panose="05000000000000000000" pitchFamily="2" charset="2"/>
              </a:rPr>
              <a:t>reversal </a:t>
            </a:r>
            <a:r>
              <a:rPr lang="en-US" altLang="en-US" dirty="0" smtClean="0">
                <a:sym typeface="Wingdings" panose="05000000000000000000" pitchFamily="2" charset="2"/>
              </a:rPr>
              <a:t>established</a:t>
            </a:r>
            <a:r>
              <a:rPr lang="en-US" altLang="en-US" baseline="0" dirty="0" smtClean="0">
                <a:sym typeface="Wingdings" panose="05000000000000000000" pitchFamily="2" charset="2"/>
              </a:rPr>
              <a:t> </a:t>
            </a:r>
            <a:r>
              <a:rPr lang="en-US" altLang="en-US" baseline="0" dirty="0" err="1" smtClean="0">
                <a:sym typeface="Wingdings" panose="05000000000000000000" pitchFamily="2" charset="2"/>
              </a:rPr>
              <a:t>oceanward</a:t>
            </a:r>
            <a:r>
              <a:rPr lang="en-US" altLang="en-US" baseline="0" dirty="0" smtClean="0">
                <a:sym typeface="Wingdings" panose="05000000000000000000" pitchFamily="2" charset="2"/>
              </a:rPr>
              <a:t> of </a:t>
            </a:r>
            <a:r>
              <a:rPr lang="en-US" altLang="en-US" baseline="0" dirty="0" err="1" smtClean="0">
                <a:sym typeface="Wingdings" panose="05000000000000000000" pitchFamily="2" charset="2"/>
              </a:rPr>
              <a:t>intraoceanic</a:t>
            </a:r>
            <a:r>
              <a:rPr lang="en-US" altLang="en-US" baseline="0" dirty="0" smtClean="0">
                <a:sym typeface="Wingdings" panose="05000000000000000000" pitchFamily="2" charset="2"/>
              </a:rPr>
              <a:t> archipelago by ~</a:t>
            </a:r>
            <a:r>
              <a:rPr lang="en-US" altLang="en-US" dirty="0" smtClean="0">
                <a:sym typeface="Wingdings" panose="05000000000000000000" pitchFamily="2" charset="2"/>
              </a:rPr>
              <a:t>125Ma</a:t>
            </a:r>
            <a:endParaRPr lang="en-US" altLang="en-US" dirty="0" smtClean="0">
              <a:sym typeface="Wingdings" panose="05000000000000000000" pitchFamily="2" charset="2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ym typeface="Wingdings" panose="05000000000000000000" pitchFamily="2" charset="2"/>
              </a:rPr>
              <a:t>3. Alaska forms by buckling </a:t>
            </a:r>
            <a:r>
              <a:rPr lang="en-US" altLang="en-US" dirty="0" smtClean="0">
                <a:sym typeface="Wingdings" panose="05000000000000000000" pitchFamily="2" charset="2"/>
              </a:rPr>
              <a:t>the northern</a:t>
            </a:r>
            <a:r>
              <a:rPr lang="en-US" altLang="en-US" baseline="0" dirty="0" smtClean="0">
                <a:sym typeface="Wingdings" panose="05000000000000000000" pitchFamily="2" charset="2"/>
              </a:rPr>
              <a:t> </a:t>
            </a:r>
            <a:r>
              <a:rPr lang="en-US" altLang="en-US" dirty="0" smtClean="0">
                <a:sym typeface="Wingdings" panose="05000000000000000000" pitchFamily="2" charset="2"/>
              </a:rPr>
              <a:t>Mesozoic </a:t>
            </a:r>
            <a:r>
              <a:rPr lang="en-US" altLang="en-US" dirty="0" err="1" smtClean="0">
                <a:sym typeface="Wingdings" panose="05000000000000000000" pitchFamily="2" charset="2"/>
              </a:rPr>
              <a:t>intraoceanic</a:t>
            </a:r>
            <a:r>
              <a:rPr lang="en-US" altLang="en-US" dirty="0" smtClean="0">
                <a:sym typeface="Wingdings" panose="05000000000000000000" pitchFamily="2" charset="2"/>
              </a:rPr>
              <a:t> arc </a:t>
            </a:r>
            <a:r>
              <a:rPr lang="en-US" altLang="en-US" dirty="0" smtClean="0">
                <a:sym typeface="Wingdings" panose="05000000000000000000" pitchFamily="2" charset="2"/>
              </a:rPr>
              <a:t>terranes in the Late Cretaceous/early </a:t>
            </a:r>
            <a:r>
              <a:rPr lang="en-US" altLang="en-US" dirty="0" smtClean="0">
                <a:sym typeface="Wingdings" panose="05000000000000000000" pitchFamily="2" charset="2"/>
              </a:rPr>
              <a:t>Tertiary between </a:t>
            </a:r>
            <a:r>
              <a:rPr lang="en-US" altLang="en-US" dirty="0" smtClean="0">
                <a:sym typeface="Wingdings" panose="05000000000000000000" pitchFamily="2" charset="2"/>
              </a:rPr>
              <a:t>northward </a:t>
            </a:r>
            <a:r>
              <a:rPr lang="en-US" altLang="en-US" dirty="0" smtClean="0">
                <a:sym typeface="Wingdings" panose="05000000000000000000" pitchFamily="2" charset="2"/>
              </a:rPr>
              <a:t>translating </a:t>
            </a:r>
            <a:r>
              <a:rPr lang="en-US" altLang="en-US" dirty="0" smtClean="0">
                <a:sym typeface="Wingdings" panose="05000000000000000000" pitchFamily="2" charset="2"/>
              </a:rPr>
              <a:t>Insular </a:t>
            </a:r>
            <a:r>
              <a:rPr lang="en-US" altLang="en-US" dirty="0" smtClean="0">
                <a:sym typeface="Wingdings" panose="05000000000000000000" pitchFamily="2" charset="2"/>
              </a:rPr>
              <a:t>+ western </a:t>
            </a:r>
            <a:r>
              <a:rPr lang="en-US" altLang="en-US" dirty="0" err="1" smtClean="0">
                <a:sym typeface="Wingdings" panose="05000000000000000000" pitchFamily="2" charset="2"/>
              </a:rPr>
              <a:t>Intermontane</a:t>
            </a:r>
            <a:r>
              <a:rPr lang="en-US" altLang="en-US" dirty="0" smtClean="0">
                <a:sym typeface="Wingdings" panose="05000000000000000000" pitchFamily="2" charset="2"/>
              </a:rPr>
              <a:t> </a:t>
            </a:r>
            <a:r>
              <a:rPr lang="en-US" altLang="en-US" dirty="0" err="1" smtClean="0">
                <a:sym typeface="Wingdings" panose="05000000000000000000" pitchFamily="2" charset="2"/>
              </a:rPr>
              <a:t>superterranes</a:t>
            </a:r>
            <a:r>
              <a:rPr lang="en-US" altLang="en-US" dirty="0" smtClean="0">
                <a:sym typeface="Wingdings" panose="05000000000000000000" pitchFamily="2" charset="2"/>
              </a:rPr>
              <a:t> and Siberian backstop (Siberia not shown).</a:t>
            </a:r>
            <a:endParaRPr lang="en-US" altLang="en-US" dirty="0" smtClean="0"/>
          </a:p>
          <a:p>
            <a:pPr eaLnBrk="1" hangingPunct="1">
              <a:spcBef>
                <a:spcPct val="0"/>
              </a:spcBef>
            </a:pPr>
            <a:endParaRPr lang="en-US" altLang="en-US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3B7A954-1518-4134-9BB0-7C59BD9E88DC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77612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C4FF6-1D53-46D5-AF4D-4DCDCB5A2261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1CBC0-B970-464B-9203-161EE83A8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166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3EAE2-2B55-4D6C-A714-04659A22BFD2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A6851-3DAC-4DF3-B39C-C27F2A2C3E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562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0CCD7-62EA-490D-BB63-96BA754A2783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D3305-1435-4A11-8DC7-4E4E9685C7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11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3EF66-89FA-4C33-B971-0B75639D9EEC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A4C1D-ACDC-4BF2-9566-A5A8D542E0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AF2EF-82C0-4C14-961E-2BF542A96EA7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B2DC4-EDD4-49D3-8553-B3F1FAC19E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8165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677C8-8DAC-4BBD-A519-C2DF39F2FF08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4A725-35BA-401D-BC7C-9B9133B749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0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0EF87-434D-4C91-9780-C31192A39E8A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6D7E6-346A-425E-BDDE-29DFCFD2E7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3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36E42-4396-4F44-BF40-2EDB1E1369C3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80B6C-6F1E-44B5-847A-9A7FABB283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45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FCCEAE-A26F-4F13-8D33-D6395D501A67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1FBC9-78F1-42C6-A026-6760CC5F1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911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9FDBF-CFC8-430A-85B3-01992B3193C4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DE7BA-00AA-4FD2-8421-439E27B66B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38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B2765-F3E8-48AB-8F1D-B1B25653A43E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EB806-DB04-465A-BF90-4EB97526EB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49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FFE965-0507-495F-8EF7-27128B09AA21}" type="datetimeFigureOut">
              <a:rPr lang="en-US"/>
              <a:pPr>
                <a:defRPr/>
              </a:pPr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2942F1-A66B-4EEF-ADFF-25F7D780CB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2.jpeg"/><Relationship Id="rId21" Type="http://schemas.openxmlformats.org/officeDocument/2006/relationships/image" Target="../media/image27.jpeg"/><Relationship Id="rId42" Type="http://schemas.openxmlformats.org/officeDocument/2006/relationships/image" Target="../media/image48.jpeg"/><Relationship Id="rId47" Type="http://schemas.openxmlformats.org/officeDocument/2006/relationships/image" Target="../media/image53.jpeg"/><Relationship Id="rId63" Type="http://schemas.openxmlformats.org/officeDocument/2006/relationships/image" Target="../media/image69.jpeg"/><Relationship Id="rId68" Type="http://schemas.openxmlformats.org/officeDocument/2006/relationships/image" Target="../media/image74.jpeg"/><Relationship Id="rId84" Type="http://schemas.openxmlformats.org/officeDocument/2006/relationships/image" Target="../media/image90.jpeg"/><Relationship Id="rId89" Type="http://schemas.openxmlformats.org/officeDocument/2006/relationships/image" Target="../media/image95.jpeg"/><Relationship Id="rId7" Type="http://schemas.openxmlformats.org/officeDocument/2006/relationships/image" Target="../media/image13.jpeg"/><Relationship Id="rId71" Type="http://schemas.openxmlformats.org/officeDocument/2006/relationships/image" Target="../media/image77.jpeg"/><Relationship Id="rId92" Type="http://schemas.openxmlformats.org/officeDocument/2006/relationships/image" Target="../media/image98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jpeg"/><Relationship Id="rId29" Type="http://schemas.openxmlformats.org/officeDocument/2006/relationships/image" Target="../media/image35.jpeg"/><Relationship Id="rId11" Type="http://schemas.openxmlformats.org/officeDocument/2006/relationships/image" Target="../media/image17.jpeg"/><Relationship Id="rId24" Type="http://schemas.openxmlformats.org/officeDocument/2006/relationships/image" Target="../media/image30.jpeg"/><Relationship Id="rId32" Type="http://schemas.openxmlformats.org/officeDocument/2006/relationships/image" Target="../media/image38.jpeg"/><Relationship Id="rId37" Type="http://schemas.openxmlformats.org/officeDocument/2006/relationships/image" Target="../media/image43.jpeg"/><Relationship Id="rId40" Type="http://schemas.openxmlformats.org/officeDocument/2006/relationships/image" Target="../media/image46.jpeg"/><Relationship Id="rId45" Type="http://schemas.openxmlformats.org/officeDocument/2006/relationships/image" Target="../media/image51.jpeg"/><Relationship Id="rId53" Type="http://schemas.openxmlformats.org/officeDocument/2006/relationships/image" Target="../media/image59.jpeg"/><Relationship Id="rId58" Type="http://schemas.openxmlformats.org/officeDocument/2006/relationships/image" Target="../media/image64.jpeg"/><Relationship Id="rId66" Type="http://schemas.openxmlformats.org/officeDocument/2006/relationships/image" Target="../media/image72.jpeg"/><Relationship Id="rId74" Type="http://schemas.openxmlformats.org/officeDocument/2006/relationships/image" Target="../media/image80.jpeg"/><Relationship Id="rId79" Type="http://schemas.openxmlformats.org/officeDocument/2006/relationships/image" Target="../media/image85.jpeg"/><Relationship Id="rId87" Type="http://schemas.openxmlformats.org/officeDocument/2006/relationships/image" Target="../media/image93.jpeg"/><Relationship Id="rId102" Type="http://schemas.openxmlformats.org/officeDocument/2006/relationships/image" Target="../media/image108.jpeg"/><Relationship Id="rId5" Type="http://schemas.openxmlformats.org/officeDocument/2006/relationships/image" Target="../media/image11.jpeg"/><Relationship Id="rId61" Type="http://schemas.openxmlformats.org/officeDocument/2006/relationships/image" Target="../media/image67.jpeg"/><Relationship Id="rId82" Type="http://schemas.openxmlformats.org/officeDocument/2006/relationships/image" Target="../media/image88.jpeg"/><Relationship Id="rId90" Type="http://schemas.openxmlformats.org/officeDocument/2006/relationships/image" Target="../media/image96.jpeg"/><Relationship Id="rId95" Type="http://schemas.openxmlformats.org/officeDocument/2006/relationships/image" Target="../media/image101.jpeg"/><Relationship Id="rId19" Type="http://schemas.openxmlformats.org/officeDocument/2006/relationships/image" Target="../media/image25.jpeg"/><Relationship Id="rId14" Type="http://schemas.openxmlformats.org/officeDocument/2006/relationships/image" Target="../media/image20.jpeg"/><Relationship Id="rId22" Type="http://schemas.openxmlformats.org/officeDocument/2006/relationships/image" Target="../media/image28.jpeg"/><Relationship Id="rId27" Type="http://schemas.openxmlformats.org/officeDocument/2006/relationships/image" Target="../media/image33.jpeg"/><Relationship Id="rId30" Type="http://schemas.openxmlformats.org/officeDocument/2006/relationships/image" Target="../media/image36.jpeg"/><Relationship Id="rId35" Type="http://schemas.openxmlformats.org/officeDocument/2006/relationships/image" Target="../media/image41.jpeg"/><Relationship Id="rId43" Type="http://schemas.openxmlformats.org/officeDocument/2006/relationships/image" Target="../media/image49.jpeg"/><Relationship Id="rId48" Type="http://schemas.openxmlformats.org/officeDocument/2006/relationships/image" Target="../media/image54.jpeg"/><Relationship Id="rId56" Type="http://schemas.openxmlformats.org/officeDocument/2006/relationships/image" Target="../media/image62.jpeg"/><Relationship Id="rId64" Type="http://schemas.openxmlformats.org/officeDocument/2006/relationships/image" Target="../media/image70.jpeg"/><Relationship Id="rId69" Type="http://schemas.openxmlformats.org/officeDocument/2006/relationships/image" Target="../media/image75.jpeg"/><Relationship Id="rId77" Type="http://schemas.openxmlformats.org/officeDocument/2006/relationships/image" Target="../media/image83.jpeg"/><Relationship Id="rId100" Type="http://schemas.openxmlformats.org/officeDocument/2006/relationships/image" Target="../media/image106.jpeg"/><Relationship Id="rId8" Type="http://schemas.openxmlformats.org/officeDocument/2006/relationships/image" Target="../media/image14.jpeg"/><Relationship Id="rId51" Type="http://schemas.openxmlformats.org/officeDocument/2006/relationships/image" Target="../media/image57.jpeg"/><Relationship Id="rId72" Type="http://schemas.openxmlformats.org/officeDocument/2006/relationships/image" Target="../media/image78.jpeg"/><Relationship Id="rId80" Type="http://schemas.openxmlformats.org/officeDocument/2006/relationships/image" Target="../media/image86.jpeg"/><Relationship Id="rId85" Type="http://schemas.openxmlformats.org/officeDocument/2006/relationships/image" Target="../media/image91.jpeg"/><Relationship Id="rId93" Type="http://schemas.openxmlformats.org/officeDocument/2006/relationships/image" Target="../media/image99.jpeg"/><Relationship Id="rId98" Type="http://schemas.openxmlformats.org/officeDocument/2006/relationships/image" Target="../media/image104.jpeg"/><Relationship Id="rId3" Type="http://schemas.openxmlformats.org/officeDocument/2006/relationships/image" Target="../media/image9.jpeg"/><Relationship Id="rId12" Type="http://schemas.openxmlformats.org/officeDocument/2006/relationships/image" Target="../media/image18.jpeg"/><Relationship Id="rId17" Type="http://schemas.openxmlformats.org/officeDocument/2006/relationships/image" Target="../media/image23.jpeg"/><Relationship Id="rId25" Type="http://schemas.openxmlformats.org/officeDocument/2006/relationships/image" Target="../media/image31.jpeg"/><Relationship Id="rId33" Type="http://schemas.openxmlformats.org/officeDocument/2006/relationships/image" Target="../media/image39.jpeg"/><Relationship Id="rId38" Type="http://schemas.openxmlformats.org/officeDocument/2006/relationships/image" Target="../media/image44.jpeg"/><Relationship Id="rId46" Type="http://schemas.openxmlformats.org/officeDocument/2006/relationships/image" Target="../media/image52.jpeg"/><Relationship Id="rId59" Type="http://schemas.openxmlformats.org/officeDocument/2006/relationships/image" Target="../media/image65.jpeg"/><Relationship Id="rId67" Type="http://schemas.openxmlformats.org/officeDocument/2006/relationships/image" Target="../media/image73.jpeg"/><Relationship Id="rId103" Type="http://schemas.openxmlformats.org/officeDocument/2006/relationships/image" Target="../media/image109.jpeg"/><Relationship Id="rId20" Type="http://schemas.openxmlformats.org/officeDocument/2006/relationships/image" Target="../media/image26.jpeg"/><Relationship Id="rId41" Type="http://schemas.openxmlformats.org/officeDocument/2006/relationships/image" Target="../media/image47.jpeg"/><Relationship Id="rId54" Type="http://schemas.openxmlformats.org/officeDocument/2006/relationships/image" Target="../media/image60.jpeg"/><Relationship Id="rId62" Type="http://schemas.openxmlformats.org/officeDocument/2006/relationships/image" Target="../media/image68.jpeg"/><Relationship Id="rId70" Type="http://schemas.openxmlformats.org/officeDocument/2006/relationships/image" Target="../media/image76.jpeg"/><Relationship Id="rId75" Type="http://schemas.openxmlformats.org/officeDocument/2006/relationships/image" Target="../media/image81.jpeg"/><Relationship Id="rId83" Type="http://schemas.openxmlformats.org/officeDocument/2006/relationships/image" Target="../media/image89.jpeg"/><Relationship Id="rId88" Type="http://schemas.openxmlformats.org/officeDocument/2006/relationships/image" Target="../media/image94.jpeg"/><Relationship Id="rId91" Type="http://schemas.openxmlformats.org/officeDocument/2006/relationships/image" Target="../media/image97.jpeg"/><Relationship Id="rId96" Type="http://schemas.openxmlformats.org/officeDocument/2006/relationships/image" Target="../media/image10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15" Type="http://schemas.openxmlformats.org/officeDocument/2006/relationships/image" Target="../media/image21.jpeg"/><Relationship Id="rId23" Type="http://schemas.openxmlformats.org/officeDocument/2006/relationships/image" Target="../media/image29.jpeg"/><Relationship Id="rId28" Type="http://schemas.openxmlformats.org/officeDocument/2006/relationships/image" Target="../media/image34.jpeg"/><Relationship Id="rId36" Type="http://schemas.openxmlformats.org/officeDocument/2006/relationships/image" Target="../media/image42.jpeg"/><Relationship Id="rId49" Type="http://schemas.openxmlformats.org/officeDocument/2006/relationships/image" Target="../media/image55.jpeg"/><Relationship Id="rId57" Type="http://schemas.openxmlformats.org/officeDocument/2006/relationships/image" Target="../media/image63.jpeg"/><Relationship Id="rId10" Type="http://schemas.openxmlformats.org/officeDocument/2006/relationships/image" Target="../media/image16.jpeg"/><Relationship Id="rId31" Type="http://schemas.openxmlformats.org/officeDocument/2006/relationships/image" Target="../media/image37.jpeg"/><Relationship Id="rId44" Type="http://schemas.openxmlformats.org/officeDocument/2006/relationships/image" Target="../media/image50.jpeg"/><Relationship Id="rId52" Type="http://schemas.openxmlformats.org/officeDocument/2006/relationships/image" Target="../media/image58.jpeg"/><Relationship Id="rId60" Type="http://schemas.openxmlformats.org/officeDocument/2006/relationships/image" Target="../media/image66.jpeg"/><Relationship Id="rId65" Type="http://schemas.openxmlformats.org/officeDocument/2006/relationships/image" Target="../media/image71.jpeg"/><Relationship Id="rId73" Type="http://schemas.openxmlformats.org/officeDocument/2006/relationships/image" Target="../media/image79.jpeg"/><Relationship Id="rId78" Type="http://schemas.openxmlformats.org/officeDocument/2006/relationships/image" Target="../media/image84.jpeg"/><Relationship Id="rId81" Type="http://schemas.openxmlformats.org/officeDocument/2006/relationships/image" Target="../media/image87.jpeg"/><Relationship Id="rId86" Type="http://schemas.openxmlformats.org/officeDocument/2006/relationships/image" Target="../media/image92.jpeg"/><Relationship Id="rId94" Type="http://schemas.openxmlformats.org/officeDocument/2006/relationships/image" Target="../media/image100.jpeg"/><Relationship Id="rId99" Type="http://schemas.openxmlformats.org/officeDocument/2006/relationships/image" Target="../media/image105.jpeg"/><Relationship Id="rId101" Type="http://schemas.openxmlformats.org/officeDocument/2006/relationships/image" Target="../media/image107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Relationship Id="rId13" Type="http://schemas.openxmlformats.org/officeDocument/2006/relationships/image" Target="../media/image19.jpeg"/><Relationship Id="rId18" Type="http://schemas.openxmlformats.org/officeDocument/2006/relationships/image" Target="../media/image24.jpeg"/><Relationship Id="rId39" Type="http://schemas.openxmlformats.org/officeDocument/2006/relationships/image" Target="../media/image45.jpeg"/><Relationship Id="rId34" Type="http://schemas.openxmlformats.org/officeDocument/2006/relationships/image" Target="../media/image40.jpeg"/><Relationship Id="rId50" Type="http://schemas.openxmlformats.org/officeDocument/2006/relationships/image" Target="../media/image56.jpeg"/><Relationship Id="rId55" Type="http://schemas.openxmlformats.org/officeDocument/2006/relationships/image" Target="../media/image61.jpeg"/><Relationship Id="rId76" Type="http://schemas.openxmlformats.org/officeDocument/2006/relationships/image" Target="../media/image82.jpeg"/><Relationship Id="rId97" Type="http://schemas.openxmlformats.org/officeDocument/2006/relationships/image" Target="../media/image10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0775"/>
            <a:ext cx="12398375" cy="577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0" y="2114550"/>
            <a:ext cx="3848100" cy="2352675"/>
          </a:xfrm>
        </p:spPr>
        <p:txBody>
          <a:bodyPr/>
          <a:lstStyle/>
          <a:p>
            <a:pPr eaLnBrk="1" hangingPunct="1"/>
            <a:r>
              <a:rPr lang="en-CA" altLang="en-US" smtClean="0">
                <a:solidFill>
                  <a:schemeClr val="bg1"/>
                </a:solidFill>
              </a:rPr>
              <a:t>Martha Henderson</a:t>
            </a:r>
          </a:p>
          <a:p>
            <a:pPr eaLnBrk="1" hangingPunct="1"/>
            <a:r>
              <a:rPr lang="en-CA" altLang="en-US" smtClean="0">
                <a:solidFill>
                  <a:schemeClr val="bg1"/>
                </a:solidFill>
              </a:rPr>
              <a:t>Mitch Mihalynuk</a:t>
            </a:r>
          </a:p>
          <a:p>
            <a:pPr eaLnBrk="1" hangingPunct="1"/>
            <a:r>
              <a:rPr lang="en-CA" altLang="en-US" smtClean="0">
                <a:solidFill>
                  <a:schemeClr val="bg1"/>
                </a:solidFill>
              </a:rPr>
              <a:t>Karin Sigloch</a:t>
            </a:r>
          </a:p>
          <a:p>
            <a:pPr eaLnBrk="1" hangingPunct="1"/>
            <a:r>
              <a:rPr lang="en-CA" altLang="en-US" smtClean="0">
                <a:solidFill>
                  <a:schemeClr val="bg1"/>
                </a:solidFill>
              </a:rPr>
              <a:t>Stephen Johnston</a:t>
            </a:r>
          </a:p>
          <a:p>
            <a:pPr eaLnBrk="1" hangingPunct="1"/>
            <a:r>
              <a:rPr lang="en-CA" altLang="en-US" smtClean="0">
                <a:solidFill>
                  <a:schemeClr val="bg1"/>
                </a:solidFill>
              </a:rPr>
              <a:t>Grace Shephard</a:t>
            </a:r>
            <a:endParaRPr lang="en-US" altLang="en-US" smtClean="0">
              <a:solidFill>
                <a:schemeClr val="bg1"/>
              </a:solidFill>
            </a:endParaRPr>
          </a:p>
        </p:txBody>
      </p:sp>
      <p:sp>
        <p:nvSpPr>
          <p:cNvPr id="3076" name="Title 1"/>
          <p:cNvSpPr>
            <a:spLocks noGrp="1"/>
          </p:cNvSpPr>
          <p:nvPr>
            <p:ph type="ctrTitle"/>
          </p:nvPr>
        </p:nvSpPr>
        <p:spPr>
          <a:xfrm>
            <a:off x="0" y="-39688"/>
            <a:ext cx="12192000" cy="1336676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en-US" altLang="en-US" sz="3200" b="1" dirty="0" smtClean="0"/>
              <a:t>JURASSIC TO RECENT TECTONIC EVOLUTION OF NORTH AMERICA: </a:t>
            </a:r>
            <a:r>
              <a:rPr lang="en-US" altLang="en-US" sz="4400" dirty="0" smtClean="0"/>
              <a:t/>
            </a:r>
            <a:br>
              <a:rPr lang="en-US" altLang="en-US" sz="4400" dirty="0" smtClean="0"/>
            </a:br>
            <a:r>
              <a:rPr lang="en-US" altLang="en-US" sz="3200" dirty="0" smtClean="0"/>
              <a:t>A preliminary model using </a:t>
            </a:r>
            <a:r>
              <a:rPr lang="en-US" altLang="en-US" sz="3200" dirty="0" err="1" smtClean="0"/>
              <a:t>GPlates</a:t>
            </a:r>
            <a:r>
              <a:rPr lang="en-US" altLang="en-US" sz="3200" dirty="0" smtClean="0"/>
              <a:t> software</a:t>
            </a:r>
            <a:endParaRPr lang="en-US" altLang="en-US" sz="3200" dirty="0" smtClean="0"/>
          </a:p>
        </p:txBody>
      </p:sp>
      <p:pic>
        <p:nvPicPr>
          <p:cNvPr id="307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84788"/>
            <a:ext cx="1758950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2013" y="3532188"/>
            <a:ext cx="1376362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6072188"/>
            <a:ext cx="26447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6775" y="5588000"/>
            <a:ext cx="13716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890016" y="0"/>
            <a:ext cx="10059738" cy="6858000"/>
            <a:chOff x="739351" y="-19796"/>
            <a:chExt cx="10786068" cy="7532127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39351" y="-19796"/>
              <a:ext cx="10786068" cy="75321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 rot="1629721">
              <a:off x="5406156" y="3024876"/>
              <a:ext cx="1902308" cy="4394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 err="1" smtClean="0"/>
                <a:t>Angayucham</a:t>
              </a:r>
              <a:endParaRPr lang="en-US" sz="2000" b="1" dirty="0"/>
            </a:p>
          </p:txBody>
        </p:sp>
        <p:sp>
          <p:nvSpPr>
            <p:cNvPr id="6" name="TextBox 5"/>
            <p:cNvSpPr txBox="1"/>
            <p:nvPr/>
          </p:nvSpPr>
          <p:spPr>
            <a:xfrm rot="3814262">
              <a:off x="8135994" y="4999696"/>
              <a:ext cx="1296908" cy="3605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/>
                <a:t>Mezcalera</a:t>
              </a:r>
              <a:endParaRPr 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403027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365125"/>
            <a:ext cx="12153900" cy="63352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7776" y="617661"/>
            <a:ext cx="5285810" cy="5830148"/>
          </a:xfrm>
          <a:prstGeom prst="rect">
            <a:avLst/>
          </a:prstGeom>
        </p:spPr>
      </p:pic>
      <p:sp>
        <p:nvSpPr>
          <p:cNvPr id="7" name="Freeform 6"/>
          <p:cNvSpPr/>
          <p:nvPr/>
        </p:nvSpPr>
        <p:spPr>
          <a:xfrm>
            <a:off x="5044769" y="2609448"/>
            <a:ext cx="2130170" cy="3513375"/>
          </a:xfrm>
          <a:custGeom>
            <a:avLst/>
            <a:gdLst>
              <a:gd name="connsiteX0" fmla="*/ 736099 w 2130170"/>
              <a:gd name="connsiteY0" fmla="*/ 9766 h 3513375"/>
              <a:gd name="connsiteX1" fmla="*/ 364139 w 2130170"/>
              <a:gd name="connsiteY1" fmla="*/ 40762 h 3513375"/>
              <a:gd name="connsiteX2" fmla="*/ 271150 w 2130170"/>
              <a:gd name="connsiteY2" fmla="*/ 133752 h 3513375"/>
              <a:gd name="connsiteX3" fmla="*/ 147163 w 2130170"/>
              <a:gd name="connsiteY3" fmla="*/ 211244 h 3513375"/>
              <a:gd name="connsiteX4" fmla="*/ 7678 w 2130170"/>
              <a:gd name="connsiteY4" fmla="*/ 412721 h 3513375"/>
              <a:gd name="connsiteX5" fmla="*/ 395136 w 2130170"/>
              <a:gd name="connsiteY5" fmla="*/ 505711 h 3513375"/>
              <a:gd name="connsiteX6" fmla="*/ 534621 w 2130170"/>
              <a:gd name="connsiteY6" fmla="*/ 567705 h 3513375"/>
              <a:gd name="connsiteX7" fmla="*/ 844587 w 2130170"/>
              <a:gd name="connsiteY7" fmla="*/ 862172 h 3513375"/>
              <a:gd name="connsiteX8" fmla="*/ 1046065 w 2130170"/>
              <a:gd name="connsiteY8" fmla="*/ 1280627 h 3513375"/>
              <a:gd name="connsiteX9" fmla="*/ 984072 w 2130170"/>
              <a:gd name="connsiteY9" fmla="*/ 1761074 h 3513375"/>
              <a:gd name="connsiteX10" fmla="*/ 1061563 w 2130170"/>
              <a:gd name="connsiteY10" fmla="*/ 2427501 h 3513375"/>
              <a:gd name="connsiteX11" fmla="*/ 1216546 w 2130170"/>
              <a:gd name="connsiteY11" fmla="*/ 2876952 h 3513375"/>
              <a:gd name="connsiteX12" fmla="*/ 1604004 w 2130170"/>
              <a:gd name="connsiteY12" fmla="*/ 3326403 h 3513375"/>
              <a:gd name="connsiteX13" fmla="*/ 1898472 w 2130170"/>
              <a:gd name="connsiteY13" fmla="*/ 3512383 h 3513375"/>
              <a:gd name="connsiteX14" fmla="*/ 2099950 w 2130170"/>
              <a:gd name="connsiteY14" fmla="*/ 3388396 h 3513375"/>
              <a:gd name="connsiteX15" fmla="*/ 2099950 w 2130170"/>
              <a:gd name="connsiteY15" fmla="*/ 3140423 h 3513375"/>
              <a:gd name="connsiteX16" fmla="*/ 1820980 w 2130170"/>
              <a:gd name="connsiteY16" fmla="*/ 2892450 h 3513375"/>
              <a:gd name="connsiteX17" fmla="*/ 1696994 w 2130170"/>
              <a:gd name="connsiteY17" fmla="*/ 2690972 h 3513375"/>
              <a:gd name="connsiteX18" fmla="*/ 1480017 w 2130170"/>
              <a:gd name="connsiteY18" fmla="*/ 2241521 h 3513375"/>
              <a:gd name="connsiteX19" fmla="*/ 1294038 w 2130170"/>
              <a:gd name="connsiteY19" fmla="*/ 1606091 h 3513375"/>
              <a:gd name="connsiteX20" fmla="*/ 1154553 w 2130170"/>
              <a:gd name="connsiteY20" fmla="*/ 831176 h 3513375"/>
              <a:gd name="connsiteX21" fmla="*/ 875584 w 2130170"/>
              <a:gd name="connsiteY21" fmla="*/ 87257 h 3513375"/>
              <a:gd name="connsiteX22" fmla="*/ 736099 w 2130170"/>
              <a:gd name="connsiteY22" fmla="*/ 9766 h 3513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130170" h="3513375">
                <a:moveTo>
                  <a:pt x="736099" y="9766"/>
                </a:moveTo>
                <a:cubicBezTo>
                  <a:pt x="650858" y="2017"/>
                  <a:pt x="441630" y="20098"/>
                  <a:pt x="364139" y="40762"/>
                </a:cubicBezTo>
                <a:cubicBezTo>
                  <a:pt x="286647" y="61426"/>
                  <a:pt x="307313" y="105338"/>
                  <a:pt x="271150" y="133752"/>
                </a:cubicBezTo>
                <a:cubicBezTo>
                  <a:pt x="234987" y="162166"/>
                  <a:pt x="191075" y="164749"/>
                  <a:pt x="147163" y="211244"/>
                </a:cubicBezTo>
                <a:cubicBezTo>
                  <a:pt x="103251" y="257739"/>
                  <a:pt x="-33651" y="363643"/>
                  <a:pt x="7678" y="412721"/>
                </a:cubicBezTo>
                <a:cubicBezTo>
                  <a:pt x="49007" y="461799"/>
                  <a:pt x="307312" y="479880"/>
                  <a:pt x="395136" y="505711"/>
                </a:cubicBezTo>
                <a:cubicBezTo>
                  <a:pt x="482960" y="531542"/>
                  <a:pt x="459713" y="508295"/>
                  <a:pt x="534621" y="567705"/>
                </a:cubicBezTo>
                <a:cubicBezTo>
                  <a:pt x="609529" y="627115"/>
                  <a:pt x="759346" y="743352"/>
                  <a:pt x="844587" y="862172"/>
                </a:cubicBezTo>
                <a:cubicBezTo>
                  <a:pt x="929828" y="980992"/>
                  <a:pt x="1022818" y="1130810"/>
                  <a:pt x="1046065" y="1280627"/>
                </a:cubicBezTo>
                <a:cubicBezTo>
                  <a:pt x="1069312" y="1430444"/>
                  <a:pt x="981489" y="1569928"/>
                  <a:pt x="984072" y="1761074"/>
                </a:cubicBezTo>
                <a:cubicBezTo>
                  <a:pt x="986655" y="1952220"/>
                  <a:pt x="1022817" y="2241521"/>
                  <a:pt x="1061563" y="2427501"/>
                </a:cubicBezTo>
                <a:cubicBezTo>
                  <a:pt x="1100309" y="2613481"/>
                  <a:pt x="1126139" y="2727135"/>
                  <a:pt x="1216546" y="2876952"/>
                </a:cubicBezTo>
                <a:cubicBezTo>
                  <a:pt x="1306953" y="3026769"/>
                  <a:pt x="1490350" y="3220498"/>
                  <a:pt x="1604004" y="3326403"/>
                </a:cubicBezTo>
                <a:cubicBezTo>
                  <a:pt x="1717658" y="3432308"/>
                  <a:pt x="1815814" y="3502051"/>
                  <a:pt x="1898472" y="3512383"/>
                </a:cubicBezTo>
                <a:cubicBezTo>
                  <a:pt x="1981130" y="3522715"/>
                  <a:pt x="2066370" y="3450389"/>
                  <a:pt x="2099950" y="3388396"/>
                </a:cubicBezTo>
                <a:cubicBezTo>
                  <a:pt x="2133530" y="3326403"/>
                  <a:pt x="2146445" y="3223081"/>
                  <a:pt x="2099950" y="3140423"/>
                </a:cubicBezTo>
                <a:cubicBezTo>
                  <a:pt x="2053455" y="3057765"/>
                  <a:pt x="1888139" y="2967359"/>
                  <a:pt x="1820980" y="2892450"/>
                </a:cubicBezTo>
                <a:cubicBezTo>
                  <a:pt x="1753821" y="2817542"/>
                  <a:pt x="1753821" y="2799460"/>
                  <a:pt x="1696994" y="2690972"/>
                </a:cubicBezTo>
                <a:cubicBezTo>
                  <a:pt x="1640167" y="2582484"/>
                  <a:pt x="1547176" y="2422335"/>
                  <a:pt x="1480017" y="2241521"/>
                </a:cubicBezTo>
                <a:cubicBezTo>
                  <a:pt x="1412858" y="2060707"/>
                  <a:pt x="1348282" y="1841148"/>
                  <a:pt x="1294038" y="1606091"/>
                </a:cubicBezTo>
                <a:cubicBezTo>
                  <a:pt x="1239794" y="1371034"/>
                  <a:pt x="1224295" y="1084315"/>
                  <a:pt x="1154553" y="831176"/>
                </a:cubicBezTo>
                <a:cubicBezTo>
                  <a:pt x="1084811" y="578037"/>
                  <a:pt x="947909" y="224159"/>
                  <a:pt x="875584" y="87257"/>
                </a:cubicBezTo>
                <a:cubicBezTo>
                  <a:pt x="803259" y="-49645"/>
                  <a:pt x="821340" y="17515"/>
                  <a:pt x="736099" y="9766"/>
                </a:cubicBezTo>
                <a:close/>
              </a:path>
            </a:pathLst>
          </a:cu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343679" y="2257422"/>
            <a:ext cx="2515149" cy="4041493"/>
          </a:xfrm>
          <a:custGeom>
            <a:avLst/>
            <a:gdLst>
              <a:gd name="connsiteX0" fmla="*/ 375196 w 2515149"/>
              <a:gd name="connsiteY0" fmla="*/ 315297 h 4041493"/>
              <a:gd name="connsiteX1" fmla="*/ 127223 w 2515149"/>
              <a:gd name="connsiteY1" fmla="*/ 191310 h 4041493"/>
              <a:gd name="connsiteX2" fmla="*/ 3236 w 2515149"/>
              <a:gd name="connsiteY2" fmla="*/ 160314 h 4041493"/>
              <a:gd name="connsiteX3" fmla="*/ 251209 w 2515149"/>
              <a:gd name="connsiteY3" fmla="*/ 20829 h 4041493"/>
              <a:gd name="connsiteX4" fmla="*/ 483684 w 2515149"/>
              <a:gd name="connsiteY4" fmla="*/ 5331 h 4041493"/>
              <a:gd name="connsiteX5" fmla="*/ 685162 w 2515149"/>
              <a:gd name="connsiteY5" fmla="*/ 67324 h 4041493"/>
              <a:gd name="connsiteX6" fmla="*/ 917636 w 2515149"/>
              <a:gd name="connsiteY6" fmla="*/ 253303 h 4041493"/>
              <a:gd name="connsiteX7" fmla="*/ 1196606 w 2515149"/>
              <a:gd name="connsiteY7" fmla="*/ 826741 h 4041493"/>
              <a:gd name="connsiteX8" fmla="*/ 1739046 w 2515149"/>
              <a:gd name="connsiteY8" fmla="*/ 1834131 h 4041493"/>
              <a:gd name="connsiteX9" fmla="*/ 2126504 w 2515149"/>
              <a:gd name="connsiteY9" fmla="*/ 3012002 h 4041493"/>
              <a:gd name="connsiteX10" fmla="*/ 2467467 w 2515149"/>
              <a:gd name="connsiteY10" fmla="*/ 3399459 h 4041493"/>
              <a:gd name="connsiteX11" fmla="*/ 2513962 w 2515149"/>
              <a:gd name="connsiteY11" fmla="*/ 3647432 h 4041493"/>
              <a:gd name="connsiteX12" fmla="*/ 2482965 w 2515149"/>
              <a:gd name="connsiteY12" fmla="*/ 3895405 h 4041493"/>
              <a:gd name="connsiteX13" fmla="*/ 2389975 w 2515149"/>
              <a:gd name="connsiteY13" fmla="*/ 4034890 h 4041493"/>
              <a:gd name="connsiteX14" fmla="*/ 2111006 w 2515149"/>
              <a:gd name="connsiteY14" fmla="*/ 3988395 h 4041493"/>
              <a:gd name="connsiteX15" fmla="*/ 1909528 w 2515149"/>
              <a:gd name="connsiteY15" fmla="*/ 3724924 h 4041493"/>
              <a:gd name="connsiteX16" fmla="*/ 1847535 w 2515149"/>
              <a:gd name="connsiteY16" fmla="*/ 3538944 h 4041493"/>
              <a:gd name="connsiteX17" fmla="*/ 1661555 w 2515149"/>
              <a:gd name="connsiteY17" fmla="*/ 3306470 h 4041493"/>
              <a:gd name="connsiteX18" fmla="*/ 1398084 w 2515149"/>
              <a:gd name="connsiteY18" fmla="*/ 3027500 h 4041493"/>
              <a:gd name="connsiteX19" fmla="*/ 1134613 w 2515149"/>
              <a:gd name="connsiteY19" fmla="*/ 2252585 h 4041493"/>
              <a:gd name="connsiteX20" fmla="*/ 948633 w 2515149"/>
              <a:gd name="connsiteY20" fmla="*/ 1245195 h 4041493"/>
              <a:gd name="connsiteX21" fmla="*/ 576674 w 2515149"/>
              <a:gd name="connsiteY21" fmla="*/ 408286 h 4041493"/>
              <a:gd name="connsiteX22" fmla="*/ 375196 w 2515149"/>
              <a:gd name="connsiteY22" fmla="*/ 315297 h 40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15149" h="4041493">
                <a:moveTo>
                  <a:pt x="375196" y="315297"/>
                </a:moveTo>
                <a:cubicBezTo>
                  <a:pt x="300288" y="279134"/>
                  <a:pt x="189216" y="217140"/>
                  <a:pt x="127223" y="191310"/>
                </a:cubicBezTo>
                <a:cubicBezTo>
                  <a:pt x="65230" y="165480"/>
                  <a:pt x="-17428" y="188727"/>
                  <a:pt x="3236" y="160314"/>
                </a:cubicBezTo>
                <a:cubicBezTo>
                  <a:pt x="23900" y="131901"/>
                  <a:pt x="171134" y="46659"/>
                  <a:pt x="251209" y="20829"/>
                </a:cubicBezTo>
                <a:cubicBezTo>
                  <a:pt x="331284" y="-5001"/>
                  <a:pt x="411359" y="-2418"/>
                  <a:pt x="483684" y="5331"/>
                </a:cubicBezTo>
                <a:cubicBezTo>
                  <a:pt x="556009" y="13080"/>
                  <a:pt x="612837" y="25995"/>
                  <a:pt x="685162" y="67324"/>
                </a:cubicBezTo>
                <a:cubicBezTo>
                  <a:pt x="757487" y="108653"/>
                  <a:pt x="832395" y="126734"/>
                  <a:pt x="917636" y="253303"/>
                </a:cubicBezTo>
                <a:cubicBezTo>
                  <a:pt x="1002877" y="379872"/>
                  <a:pt x="1059704" y="563270"/>
                  <a:pt x="1196606" y="826741"/>
                </a:cubicBezTo>
                <a:cubicBezTo>
                  <a:pt x="1333508" y="1090212"/>
                  <a:pt x="1584063" y="1469921"/>
                  <a:pt x="1739046" y="1834131"/>
                </a:cubicBezTo>
                <a:cubicBezTo>
                  <a:pt x="1894029" y="2198341"/>
                  <a:pt x="2005101" y="2751114"/>
                  <a:pt x="2126504" y="3012002"/>
                </a:cubicBezTo>
                <a:cubicBezTo>
                  <a:pt x="2247907" y="3272890"/>
                  <a:pt x="2402891" y="3293554"/>
                  <a:pt x="2467467" y="3399459"/>
                </a:cubicBezTo>
                <a:cubicBezTo>
                  <a:pt x="2532043" y="3505364"/>
                  <a:pt x="2511379" y="3564774"/>
                  <a:pt x="2513962" y="3647432"/>
                </a:cubicBezTo>
                <a:cubicBezTo>
                  <a:pt x="2516545" y="3730090"/>
                  <a:pt x="2503629" y="3830829"/>
                  <a:pt x="2482965" y="3895405"/>
                </a:cubicBezTo>
                <a:cubicBezTo>
                  <a:pt x="2462301" y="3959981"/>
                  <a:pt x="2451968" y="4019392"/>
                  <a:pt x="2389975" y="4034890"/>
                </a:cubicBezTo>
                <a:cubicBezTo>
                  <a:pt x="2327982" y="4050388"/>
                  <a:pt x="2191080" y="4040056"/>
                  <a:pt x="2111006" y="3988395"/>
                </a:cubicBezTo>
                <a:cubicBezTo>
                  <a:pt x="2030932" y="3936734"/>
                  <a:pt x="1953440" y="3799832"/>
                  <a:pt x="1909528" y="3724924"/>
                </a:cubicBezTo>
                <a:cubicBezTo>
                  <a:pt x="1865616" y="3650016"/>
                  <a:pt x="1888864" y="3608686"/>
                  <a:pt x="1847535" y="3538944"/>
                </a:cubicBezTo>
                <a:cubicBezTo>
                  <a:pt x="1806206" y="3469202"/>
                  <a:pt x="1736463" y="3391711"/>
                  <a:pt x="1661555" y="3306470"/>
                </a:cubicBezTo>
                <a:cubicBezTo>
                  <a:pt x="1586647" y="3221229"/>
                  <a:pt x="1485908" y="3203147"/>
                  <a:pt x="1398084" y="3027500"/>
                </a:cubicBezTo>
                <a:cubicBezTo>
                  <a:pt x="1310260" y="2851853"/>
                  <a:pt x="1209521" y="2549636"/>
                  <a:pt x="1134613" y="2252585"/>
                </a:cubicBezTo>
                <a:cubicBezTo>
                  <a:pt x="1059705" y="1955534"/>
                  <a:pt x="1041623" y="1552578"/>
                  <a:pt x="948633" y="1245195"/>
                </a:cubicBezTo>
                <a:cubicBezTo>
                  <a:pt x="855643" y="937812"/>
                  <a:pt x="669664" y="560686"/>
                  <a:pt x="576674" y="408286"/>
                </a:cubicBezTo>
                <a:cubicBezTo>
                  <a:pt x="483684" y="255886"/>
                  <a:pt x="450104" y="351460"/>
                  <a:pt x="375196" y="315297"/>
                </a:cubicBezTo>
                <a:close/>
              </a:path>
            </a:pathLst>
          </a:cu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174939" y="3657600"/>
            <a:ext cx="1976994" cy="461665"/>
          </a:xfrm>
          <a:prstGeom prst="rect">
            <a:avLst/>
          </a:prstGeom>
          <a:solidFill>
            <a:srgbClr val="00206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Superterrane</a:t>
            </a:r>
            <a:r>
              <a:rPr lang="en-US" sz="2400" dirty="0" smtClean="0">
                <a:solidFill>
                  <a:schemeClr val="bg1"/>
                </a:solidFill>
              </a:rPr>
              <a:t> 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55132" y="3904470"/>
            <a:ext cx="2120204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Superterrane</a:t>
            </a:r>
            <a:r>
              <a:rPr lang="en-US" sz="2400" dirty="0" smtClean="0"/>
              <a:t> II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26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9" name="Picture 52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0" name="Picture 529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1" name="Picture 530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2" name="Picture 530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3" name="Picture 530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4" name="Picture 530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5" name="Picture 530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6" name="Picture 530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7" name="Picture 530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8" name="Picture 530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09" name="Picture 530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0" name="Picture 530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1" name="Picture 531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2" name="Picture 531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3" name="Picture 531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4" name="Picture 531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5" name="Picture 531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6" name="Picture 5315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7" name="Picture 531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8" name="Picture 5317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19" name="Picture 5318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0" name="Picture 5319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1" name="Picture 5320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2" name="Picture 5321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3" name="Picture 5322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4" name="Picture 5323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" name="Picture 5324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6" name="Picture 5325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7" name="Picture 5326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8" name="Picture 5327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9" name="Picture 5328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0" name="Picture 5329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1" name="Picture 5330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2" name="Picture 5331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3" name="Picture 5332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4" name="Picture 5333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5" name="Picture 5334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6" name="Picture 5335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7" name="Picture 5336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8" name="Picture 5337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39" name="Picture 5338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0" name="Picture 5339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1" name="Picture 5340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2" name="Picture 5341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3" name="Picture 5342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4" name="Picture 5343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5" name="Picture 5344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6" name="Picture 5345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7" name="Picture 5346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8" name="Picture 5347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49" name="Picture 5348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0" name="Picture 5349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1" name="Picture 5350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2" name="Picture 5351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3" name="Picture 5352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4" name="Picture 5353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5" name="Picture 5354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6" name="Picture 5355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7" name="Picture 5356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8" name="Picture 5357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9" name="Picture 5358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0" name="Picture 5359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1" name="Picture 5360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2" name="Picture 5361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3" name="Picture 5362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4" name="Picture 5363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5" name="Picture 5364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6" name="Picture 5365"/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7" name="Picture 5366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8" name="Picture 5367"/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9" name="Picture 5368"/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0" name="Picture 5369"/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1" name="Picture 5370"/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2" name="Picture 5371"/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3" name="Picture 5372"/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4" name="Picture 5373"/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5" name="Picture 5374"/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6" name="Picture 5375"/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7" name="Picture 5376"/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8" name="Picture 5377"/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9" name="Picture 5378"/>
          <p:cNvPicPr>
            <a:picLocks noChangeAspect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0" name="Picture 5379"/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1" name="Picture 5380"/>
          <p:cNvPicPr>
            <a:picLocks noChangeAspect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2" name="Picture 5381"/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3" name="Picture 5382"/>
          <p:cNvPicPr>
            <a:picLocks noChangeAspect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4" name="Picture 5383"/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5" name="Picture 5384"/>
          <p:cNvPicPr>
            <a:picLocks noChangeAspect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6" name="Picture 5385"/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7" name="Picture 5386"/>
          <p:cNvPicPr>
            <a:picLocks noChangeAspect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8" name="Picture 5387"/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9" name="Picture 5388"/>
          <p:cNvPicPr>
            <a:picLocks noChangeAspect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0" name="Picture 5389"/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1" name="Picture 5390"/>
          <p:cNvPicPr>
            <a:picLocks noChangeAspect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2" name="Picture 5391"/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3" name="Picture 5392"/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4" name="Picture 5393"/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5" name="Picture 5394"/>
          <p:cNvPicPr>
            <a:picLocks noChangeAspect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6" name="Picture 5395"/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7" name="Picture 5396"/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8" name="Picture 5397"/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9" name="Picture 5398"/>
          <p:cNvPicPr>
            <a:picLocks noChangeAspect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638175"/>
            <a:ext cx="13107988" cy="607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13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14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23500"/>
                            </p:stCondLst>
                            <p:childTnLst>
                              <p:par>
                                <p:cTn id="14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4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24500"/>
                            </p:stCondLst>
                            <p:childTnLst>
                              <p:par>
                                <p:cTn id="15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2500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15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6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26500"/>
                            </p:stCondLst>
                            <p:childTnLst>
                              <p:par>
                                <p:cTn id="16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27000"/>
                            </p:stCondLst>
                            <p:childTnLst>
                              <p:par>
                                <p:cTn id="16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2750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17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17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7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18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18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305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9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19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32000"/>
                            </p:stCondLst>
                            <p:childTnLst>
                              <p:par>
                                <p:cTn id="19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20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20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33500"/>
                            </p:stCondLst>
                            <p:childTnLst>
                              <p:par>
                                <p:cTn id="20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20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21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21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21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22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 nodeType="afterGroup">
                            <p:stCondLst>
                              <p:cond delay="36500"/>
                            </p:stCondLst>
                            <p:childTnLst>
                              <p:par>
                                <p:cTn id="22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22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37500"/>
                            </p:stCondLst>
                            <p:childTnLst>
                              <p:par>
                                <p:cTn id="23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23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23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23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39500"/>
                            </p:stCondLst>
                            <p:childTnLst>
                              <p:par>
                                <p:cTn id="24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24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 nodeType="afterGroup">
                            <p:stCondLst>
                              <p:cond delay="40500"/>
                            </p:stCondLst>
                            <p:childTnLst>
                              <p:par>
                                <p:cTn id="24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25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25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25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42500"/>
                            </p:stCondLst>
                            <p:childTnLst>
                              <p:par>
                                <p:cTn id="26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26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 nodeType="afterGroup">
                            <p:stCondLst>
                              <p:cond delay="43500"/>
                            </p:stCondLst>
                            <p:childTnLst>
                              <p:par>
                                <p:cTn id="26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26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 nodeType="afterGroup">
                            <p:stCondLst>
                              <p:cond delay="44500"/>
                            </p:stCondLst>
                            <p:childTnLst>
                              <p:par>
                                <p:cTn id="27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27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278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 nodeType="afterGroup">
                            <p:stCondLst>
                              <p:cond delay="46000"/>
                            </p:stCondLst>
                            <p:childTnLst>
                              <p:par>
                                <p:cTn id="281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 nodeType="afterGroup">
                            <p:stCondLst>
                              <p:cond delay="46500"/>
                            </p:stCondLst>
                            <p:childTnLst>
                              <p:par>
                                <p:cTn id="284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287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47500"/>
                            </p:stCondLst>
                            <p:childTnLst>
                              <p:par>
                                <p:cTn id="290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293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 nodeType="afterGroup">
                            <p:stCondLst>
                              <p:cond delay="48500"/>
                            </p:stCondLst>
                            <p:childTnLst>
                              <p:par>
                                <p:cTn id="296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 nodeType="afterGroup">
                            <p:stCondLst>
                              <p:cond delay="49000"/>
                            </p:stCondLst>
                            <p:childTnLst>
                              <p:par>
                                <p:cTn id="299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 nodeType="afterGroup">
                            <p:stCondLst>
                              <p:cond delay="49500"/>
                            </p:stCondLst>
                            <p:childTnLst>
                              <p:par>
                                <p:cTn id="302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50000"/>
                            </p:stCondLst>
                            <p:childTnLst>
                              <p:par>
                                <p:cTn id="305" presetID="1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CB4646CC6699408FE913487B396ECF" ma:contentTypeVersion="1" ma:contentTypeDescription="Create a new document." ma:contentTypeScope="" ma:versionID="029f58303459ef16a8b1755c6209c684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863fa0b870f0b4566e78a642e2c822d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5AF71D0-546C-4F58-93EE-DA5062A7D69A}"/>
</file>

<file path=customXml/itemProps2.xml><?xml version="1.0" encoding="utf-8"?>
<ds:datastoreItem xmlns:ds="http://schemas.openxmlformats.org/officeDocument/2006/customXml" ds:itemID="{6DDE350D-65A7-46A3-90B6-466507AB56B1}"/>
</file>

<file path=customXml/itemProps3.xml><?xml version="1.0" encoding="utf-8"?>
<ds:datastoreItem xmlns:ds="http://schemas.openxmlformats.org/officeDocument/2006/customXml" ds:itemID="{AD5F98BA-E585-46AB-92D6-D48D4F392B21}"/>
</file>

<file path=docProps/app.xml><?xml version="1.0" encoding="utf-8"?>
<Properties xmlns="http://schemas.openxmlformats.org/officeDocument/2006/extended-properties" xmlns:vt="http://schemas.openxmlformats.org/officeDocument/2006/docPropsVTypes">
  <TotalTime>3055</TotalTime>
  <Words>363</Words>
  <Application>Microsoft Office PowerPoint</Application>
  <PresentationFormat>Widescreen</PresentationFormat>
  <Paragraphs>39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Office Theme</vt:lpstr>
      <vt:lpstr>JURASSIC TO RECENT TECTONIC EVOLUTION OF NORTH AMERICA:  A preliminary model using GPlates software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JURASSIC TO RECENT TECTONIC EVOLUTION OF NORTH AMERICA: A GPLATES MODEL</dc:title>
  <dc:creator>Martha Henderson</dc:creator>
  <cp:lastModifiedBy>mitch mihalynuk</cp:lastModifiedBy>
  <cp:revision>75</cp:revision>
  <dcterms:created xsi:type="dcterms:W3CDTF">2014-10-07T13:57:00Z</dcterms:created>
  <dcterms:modified xsi:type="dcterms:W3CDTF">2014-10-16T00:26:26Z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0x01010039CB4646CC6699408FE913487B396ECF</vt:lpwstr>
  </property>
</Properties>
</file>